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0"/>
  </p:notesMasterIdLst>
  <p:sldIdLst>
    <p:sldId id="256" r:id="rId5"/>
    <p:sldId id="270" r:id="rId6"/>
    <p:sldId id="273" r:id="rId7"/>
    <p:sldId id="275" r:id="rId8"/>
    <p:sldId id="268" r:id="rId9"/>
  </p:sldIdLst>
  <p:sldSz cx="6858000" cy="9906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hoyhbP3dNikUEbSe/NwCBqz9Tb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743A"/>
    <a:srgbClr val="F46F21"/>
    <a:srgbClr val="0798C6"/>
    <a:srgbClr val="05A8DA"/>
    <a:srgbClr val="FF8100"/>
    <a:srgbClr val="F59752"/>
    <a:srgbClr val="00ACFF"/>
    <a:srgbClr val="DC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65B731-C066-E147-BCED-33D2C73E31C6}" v="26" dt="2025-05-20T01:42:01.124"/>
  </p1510:revLst>
</p1510:revInfo>
</file>

<file path=ppt/tableStyles.xml><?xml version="1.0" encoding="utf-8"?>
<a:tblStyleLst xmlns:a="http://schemas.openxmlformats.org/drawingml/2006/main" def="{EACE90AF-C995-45CE-BEE1-DD96CC34078E}">
  <a:tblStyle styleId="{EACE90AF-C995-45CE-BEE1-DD96CC3407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4E1CD21-46CF-46FF-8D05-E3E833E89F0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5"/>
    <p:restoredTop sz="94618"/>
  </p:normalViewPr>
  <p:slideViewPr>
    <p:cSldViewPr snapToGrid="0">
      <p:cViewPr>
        <p:scale>
          <a:sx n="115" d="100"/>
          <a:sy n="115" d="100"/>
        </p:scale>
        <p:origin x="2576" y="-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a Kor" userId="cbf45570-a8f2-4fe6-b6c5-a281e82372c0" providerId="ADAL" clId="{6023FDD5-F537-A54C-831C-189EDCFE48AD}"/>
    <pc:docChg chg="custSel modSld">
      <pc:chgData name="Youna Kor" userId="cbf45570-a8f2-4fe6-b6c5-a281e82372c0" providerId="ADAL" clId="{6023FDD5-F537-A54C-831C-189EDCFE48AD}" dt="2025-05-20T08:40:38.862" v="40" actId="20577"/>
      <pc:docMkLst>
        <pc:docMk/>
      </pc:docMkLst>
      <pc:sldChg chg="modSp mod">
        <pc:chgData name="Youna Kor" userId="cbf45570-a8f2-4fe6-b6c5-a281e82372c0" providerId="ADAL" clId="{6023FDD5-F537-A54C-831C-189EDCFE48AD}" dt="2025-05-20T08:40:38.862" v="40" actId="20577"/>
        <pc:sldMkLst>
          <pc:docMk/>
          <pc:sldMk cId="0" sldId="256"/>
        </pc:sldMkLst>
        <pc:spChg chg="mod">
          <ac:chgData name="Youna Kor" userId="cbf45570-a8f2-4fe6-b6c5-a281e82372c0" providerId="ADAL" clId="{6023FDD5-F537-A54C-831C-189EDCFE48AD}" dt="2025-05-20T08:40:38.862" v="40" actId="20577"/>
          <ac:spMkLst>
            <pc:docMk/>
            <pc:sldMk cId="0" sldId="256"/>
            <ac:spMk id="56" creationId="{B9C5C7E2-6072-426B-F729-357E6153F9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CF1F7D43-21D4-3F4A-1B76-5C78F9E99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1F572D8D-5AC5-5087-7EFE-0E290B7DD8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983735F0-CD2B-1075-2E9F-55FA0230D7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750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097FE4CA-E302-2095-F47A-3D9FB8DFD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B7E037C3-9F06-92F9-B0D9-7C7E17EA30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ECB979EA-43AA-91FE-6E33-05AC85AEA5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77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924D0202-2CCF-1CF0-AB15-B8881C51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5C7CE471-BE44-9803-8A80-3B52FDF32B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5F146419-1A3F-39F1-E7BF-CD156A408C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605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584984B-C2F2-0D88-CC8F-9472B70FC8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858000" cy="1903750"/>
          </a:xfrm>
          <a:prstGeom prst="rect">
            <a:avLst/>
          </a:prstGeom>
        </p:spPr>
      </p:pic>
      <p:sp>
        <p:nvSpPr>
          <p:cNvPr id="3" name="Google Shape;91;p2">
            <a:extLst>
              <a:ext uri="{FF2B5EF4-FFF2-40B4-BE49-F238E27FC236}">
                <a16:creationId xmlns:a16="http://schemas.microsoft.com/office/drawing/2014/main" id="{3E22138F-7B18-7608-EF79-3586A2BBF5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85374" y="903508"/>
            <a:ext cx="19495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Calibri"/>
              </a:rPr>
              <a:t>CHAN Mei Yan 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Google Shape;91;p2">
            <a:extLst>
              <a:ext uri="{FF2B5EF4-FFF2-40B4-BE49-F238E27FC236}">
                <a16:creationId xmlns:a16="http://schemas.microsoft.com/office/drawing/2014/main" id="{9F4C8556-61F6-2322-AF47-607CE80271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74255" y="443632"/>
            <a:ext cx="12583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Arial"/>
              </a:rPr>
              <a:t>陳美欣</a:t>
            </a:r>
            <a:endParaRPr lang="zh-HK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11902F0-D13B-04BC-B2B7-8FFE8C860E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639" y="930271"/>
            <a:ext cx="214499" cy="2144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943C331-3981-3F47-0F8C-38BD610097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639" y="592741"/>
            <a:ext cx="214499" cy="214499"/>
          </a:xfrm>
          <a:prstGeom prst="rect">
            <a:avLst/>
          </a:prstGeom>
        </p:spPr>
      </p:pic>
      <p:sp>
        <p:nvSpPr>
          <p:cNvPr id="10" name="Google Shape;91;p2">
            <a:extLst>
              <a:ext uri="{FF2B5EF4-FFF2-40B4-BE49-F238E27FC236}">
                <a16:creationId xmlns:a16="http://schemas.microsoft.com/office/drawing/2014/main" id="{63602C09-8810-F030-21A3-13CCAA44B2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1138" y="903096"/>
            <a:ext cx="217279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meiyan@mail.com</a:t>
            </a:r>
            <a:endParaRPr lang="en-US" altLang="zh-HK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oto Sans CJK SC Regular" panose="020B0500000000000000" pitchFamily="34" charset="-128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91;p2">
            <a:extLst>
              <a:ext uri="{FF2B5EF4-FFF2-40B4-BE49-F238E27FC236}">
                <a16:creationId xmlns:a16="http://schemas.microsoft.com/office/drawing/2014/main" id="{366E1A56-3C8D-9B65-1E3E-829FFCC09E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1138" y="565038"/>
            <a:ext cx="217279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0000 0000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F28371A-DA83-EB5B-BC9A-D2E314E9BD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2004559"/>
            <a:ext cx="101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sz="1400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自我介紹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45DCD36-FCD9-F0ED-9499-65018E5E3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2348948"/>
            <a:ext cx="1931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</a:pPr>
            <a:r>
              <a:rPr lang="zh-TW" altLang="en-US" sz="1000" dirty="0">
                <a:latin typeface="+mj-lt"/>
              </a:rPr>
              <a:t>我是一位注重進步及持續學習的人，擁有良好人際溝通 能力及基本咖啡沖調知識。曾在香港食品公司擔任兼職咖啡沖調員，體會到顧客服務的重要性，並掌握咖啡製作流程。 </a:t>
            </a:r>
            <a:endParaRPr lang="en-US" altLang="zh-TW" sz="1000" dirty="0">
              <a:latin typeface="+mj-lt"/>
            </a:endParaRPr>
          </a:p>
          <a:p>
            <a:pPr lvl="0">
              <a:buClr>
                <a:schemeClr val="dk1"/>
              </a:buClr>
            </a:pPr>
            <a:endParaRPr lang="en-US" altLang="zh-TW" sz="1000" dirty="0">
              <a:latin typeface="+mj-lt"/>
            </a:endParaRPr>
          </a:p>
          <a:p>
            <a:pPr lvl="0">
              <a:buClr>
                <a:schemeClr val="dk1"/>
              </a:buClr>
            </a:pPr>
            <a:r>
              <a:rPr lang="zh-TW" altLang="en-US" sz="1000" dirty="0">
                <a:latin typeface="+mj-lt"/>
              </a:rPr>
              <a:t>完成香港咖啡學院咖啡師試工 計劃，提升了專業知識及對咖 啡品質的要求。校內田徑隊的 經歷，磨練出我專注的態度，並懂得團隊合作。我熱愛咖啡文化，渴望在咖啡行業工作，將所學知識及技能應用於實踐，持續精進沖調技術，以專業、熱情的態度服務顧客。 </a:t>
            </a:r>
            <a:endParaRPr kumimoji="1" lang="zh-HK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0BD3DB12-DBA6-75DA-124E-64E2438D1F7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2304855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8108A77-F925-50FF-1C95-8F6B4B980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4927" y="2004559"/>
            <a:ext cx="1010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個人經驗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D6E3B55A-314F-AF1F-4065-8AB963E2916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970954" y="2304855"/>
            <a:ext cx="3459360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670102D9-9D2F-4658-D6BF-CDFAEA8201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2403916"/>
            <a:ext cx="1298255" cy="261570"/>
            <a:chOff x="3067288" y="2453066"/>
            <a:chExt cx="1298255" cy="261570"/>
          </a:xfrm>
        </p:grpSpPr>
        <p:sp>
          <p:nvSpPr>
            <p:cNvPr id="35" name="圓角矩形 34">
              <a:extLst>
                <a:ext uri="{FF2B5EF4-FFF2-40B4-BE49-F238E27FC236}">
                  <a16:creationId xmlns:a16="http://schemas.microsoft.com/office/drawing/2014/main" id="{7E4D1431-CA70-0022-011C-6C4745D486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>
                <a:solidFill>
                  <a:srgbClr val="F59752"/>
                </a:solidFill>
              </a:endParaRPr>
            </a:p>
          </p:txBody>
        </p:sp>
        <p:sp>
          <p:nvSpPr>
            <p:cNvPr id="33" name="Google Shape;93;p2">
              <a:extLst>
                <a:ext uri="{FF2B5EF4-FFF2-40B4-BE49-F238E27FC236}">
                  <a16:creationId xmlns:a16="http://schemas.microsoft.com/office/drawing/2014/main" id="{D4F754C0-D95F-439D-2091-14E9269CB1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堅趣/專注興趣</a:t>
              </a:r>
              <a:endParaRPr sz="105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774DC50-3B91-D847-0CFF-8D985A1D8E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2623688"/>
            <a:ext cx="35822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2020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9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月至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2023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校內田徑接力賽隊員，十次代表學校出賽並參與恆常訓練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6DBB6DE-0EB7-DAC1-4418-9DA8006012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3371334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年至今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協助日常家務工作，清潔及修理家庭電器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4EECC32-C736-8FF1-B34A-1C26B521E3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4096591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 至 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24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擔任兒童創作繪畫班導師助理，準備畫班物資及創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作示範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9CE3E5F9-40D0-E04A-A382-BECB98EBB8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4827355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2025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</a:p>
          <a:p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香港咖啡學院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咖啡師試工計劃 </a:t>
            </a: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–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完成證明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B9C5C7E2-6072-426B-F729-357E6153F9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6562751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2024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2024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12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endParaRPr lang="en-US" altLang="zh-TW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71450" indent="-171450">
              <a:buFontTx/>
              <a:buChar char="-"/>
            </a:pP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香港食品公司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兼職咖啡沖調員，負責招待顧客及沖調咖啡飲品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8618E305-5EAC-7ADF-F50C-F7E4D90BB2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5691219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24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12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 至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25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香港咖啡學院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咖啡師試工計劃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314263D7-8A4A-CC73-B924-83188BDEF4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5020666"/>
            <a:ext cx="62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學歷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2B3F184A-3288-7DC9-156D-F456CBA3898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5320962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1DBABBF5-44D3-7ADC-FEFB-338F735D15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5342601"/>
            <a:ext cx="19423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201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香港美麗中學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中六畢業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9666604-8F63-D10D-5095-BE7A5C5874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5845715"/>
            <a:ext cx="62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獎項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994BCFC8-8997-6BF7-65E1-1669339FBE3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6139978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565BB770-2D07-8259-C25D-91297F28D0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6161617"/>
            <a:ext cx="19423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田徑接力賽協會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田徑接力賽冠軍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231F589F-A762-A707-57A2-70BC5C80FB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6805922"/>
            <a:ext cx="784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諮詢人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FABCFC90-0DC3-97BD-B086-AD843BA8AAE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7106218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DA7DC4FC-961F-ED93-8737-A1C81D6BE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7127857"/>
            <a:ext cx="2090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李展兒導師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職位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麥麥試分店經理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0000 0000</a:t>
            </a: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 </a:t>
            </a:r>
            <a:r>
              <a:rPr lang="en-US" altLang="zh-HK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mentor@mmt.com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5599BCA3-54A0-DEEB-69A7-8BD474E4CE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4927" y="7399282"/>
            <a:ext cx="157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個人專長及能力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2056FF2B-3AF5-0777-32FD-D4BF9B73EAF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970954" y="7691265"/>
            <a:ext cx="3459360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289F0A31-8167-1ECD-F495-5794798DD6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3023" y="8016059"/>
            <a:ext cx="1858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關心他人 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成就感 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責任感 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2951EC82-2DD8-A413-6B93-23974C1D8C1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32315" y="8015847"/>
            <a:ext cx="16842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SzPts val="1100"/>
              <a:buChar char="•"/>
            </a:pPr>
            <a:r>
              <a:rPr lang="zh-TW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真誠待人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Font typeface="Arial" panose="020B0604020202020204" pitchFamily="34" charset="0"/>
              <a:buChar char="•"/>
            </a:pPr>
            <a:r>
              <a:rPr lang="zh-TW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專注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樂於終身學習 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3324E2DD-B857-4EF7-F602-7FD561F15F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3024" y="9032250"/>
            <a:ext cx="185883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解難的技能 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人際交往的技能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主動傾聽的技能 </a:t>
            </a:r>
            <a:endParaRPr lang="en-US" altLang="zh-TW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E1E53CE8-571D-4D1A-BAAF-8518BBF0E5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22984" y="9032250"/>
            <a:ext cx="16935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1100"/>
              <a:buChar char="•"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咖啡沖調知識</a:t>
            </a:r>
            <a:endParaRPr lang="en-US" altLang="zh-HK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71450" lvl="0" indent="-171450">
              <a:buClr>
                <a:schemeClr val="tx1">
                  <a:lumMod val="85000"/>
                  <a:lumOff val="15000"/>
                </a:schemeClr>
              </a:buClr>
              <a:buSzPts val="1100"/>
              <a:buChar char="•"/>
            </a:pPr>
            <a:r>
              <a:rPr lang="zh-TW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彩繪構圖及設計知識 </a:t>
            </a:r>
            <a:endParaRPr lang="zh-HK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橢圓 112">
            <a:extLst>
              <a:ext uri="{FF2B5EF4-FFF2-40B4-BE49-F238E27FC236}">
                <a16:creationId xmlns:a16="http://schemas.microsoft.com/office/drawing/2014/main" id="{882A8D26-A180-C29C-0C07-D21A4ACEB0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629" y="307179"/>
            <a:ext cx="1064822" cy="1042199"/>
          </a:xfrm>
          <a:prstGeom prst="ellipse">
            <a:avLst/>
          </a:prstGeom>
          <a:solidFill>
            <a:srgbClr val="DC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F1F48C51-550D-AE4E-6A1E-B4AA30112B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51" y="292515"/>
            <a:ext cx="1076475" cy="1076475"/>
          </a:xfrm>
          <a:prstGeom prst="rect">
            <a:avLst/>
          </a:prstGeom>
        </p:spPr>
      </p:pic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9AECE4EB-9F72-7775-0709-7924C51F03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3142920"/>
            <a:ext cx="1298255" cy="261570"/>
            <a:chOff x="3067288" y="2453066"/>
            <a:chExt cx="1298255" cy="261570"/>
          </a:xfrm>
        </p:grpSpPr>
        <p:sp>
          <p:nvSpPr>
            <p:cNvPr id="115" name="圓角矩形 114">
              <a:extLst>
                <a:ext uri="{FF2B5EF4-FFF2-40B4-BE49-F238E27FC236}">
                  <a16:creationId xmlns:a16="http://schemas.microsoft.com/office/drawing/2014/main" id="{6EA72F62-46E7-CD39-8642-79E435C004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6" name="Google Shape;93;p2">
              <a:extLst>
                <a:ext uri="{FF2B5EF4-FFF2-40B4-BE49-F238E27FC236}">
                  <a16:creationId xmlns:a16="http://schemas.microsoft.com/office/drawing/2014/main" id="{A59F4948-7BF7-C429-E0B8-2BD431EDAD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家居或鄰舍照顧</a:t>
              </a: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747F35F0-0A67-E7DE-CB12-B7B3E9D1581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3867783"/>
            <a:ext cx="863658" cy="261570"/>
            <a:chOff x="3067288" y="2453066"/>
            <a:chExt cx="1298255" cy="261570"/>
          </a:xfrm>
        </p:grpSpPr>
        <p:sp>
          <p:nvSpPr>
            <p:cNvPr id="118" name="圓角矩形 117">
              <a:extLst>
                <a:ext uri="{FF2B5EF4-FFF2-40B4-BE49-F238E27FC236}">
                  <a16:creationId xmlns:a16="http://schemas.microsoft.com/office/drawing/2014/main" id="{423A85CC-B7B3-5128-278C-B81F05A10D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9" name="Google Shape;93;p2">
              <a:extLst>
                <a:ext uri="{FF2B5EF4-FFF2-40B4-BE49-F238E27FC236}">
                  <a16:creationId xmlns:a16="http://schemas.microsoft.com/office/drawing/2014/main" id="{A770709E-CA96-9F23-4D64-136A45F699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義務工作</a:t>
              </a:r>
            </a:p>
          </p:txBody>
        </p:sp>
      </p:grp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E01346F3-BA62-21BD-6F87-25F8FEF2965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4592994"/>
            <a:ext cx="2340958" cy="261570"/>
            <a:chOff x="3067288" y="2453066"/>
            <a:chExt cx="1298255" cy="261570"/>
          </a:xfrm>
        </p:grpSpPr>
        <p:sp>
          <p:nvSpPr>
            <p:cNvPr id="121" name="圓角矩形 120">
              <a:extLst>
                <a:ext uri="{FF2B5EF4-FFF2-40B4-BE49-F238E27FC236}">
                  <a16:creationId xmlns:a16="http://schemas.microsoft.com/office/drawing/2014/main" id="{91A2B4D2-658D-1968-B24A-BD694C496E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2" name="Google Shape;93;p2">
              <a:extLst>
                <a:ext uri="{FF2B5EF4-FFF2-40B4-BE49-F238E27FC236}">
                  <a16:creationId xmlns:a16="http://schemas.microsoft.com/office/drawing/2014/main" id="{28D71D1C-7152-977B-8846-56005540EE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職業專才教育及工作探索活動</a:t>
              </a:r>
            </a:p>
          </p:txBody>
        </p:sp>
      </p:grp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F1A71FF5-2DD2-F572-7CD4-761F73514F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5466219"/>
            <a:ext cx="2198718" cy="261570"/>
            <a:chOff x="3067288" y="2453066"/>
            <a:chExt cx="1298255" cy="261570"/>
          </a:xfrm>
        </p:grpSpPr>
        <p:sp>
          <p:nvSpPr>
            <p:cNvPr id="124" name="圓角矩形 123">
              <a:extLst>
                <a:ext uri="{FF2B5EF4-FFF2-40B4-BE49-F238E27FC236}">
                  <a16:creationId xmlns:a16="http://schemas.microsoft.com/office/drawing/2014/main" id="{35E645B5-D8E9-3036-7FF3-ED55367AFA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5" name="Google Shape;93;p2">
              <a:extLst>
                <a:ext uri="{FF2B5EF4-FFF2-40B4-BE49-F238E27FC236}">
                  <a16:creationId xmlns:a16="http://schemas.microsoft.com/office/drawing/2014/main" id="{92AB0C71-1FA1-3F57-3561-A9D13CA8B1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試驗性質的工作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業務經營</a:t>
              </a:r>
            </a:p>
          </p:txBody>
        </p:sp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C0CBE803-3666-B4DE-5FBB-D63BCA6A668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6341153"/>
            <a:ext cx="1041177" cy="261570"/>
            <a:chOff x="3067288" y="2453066"/>
            <a:chExt cx="1298255" cy="261570"/>
          </a:xfrm>
        </p:grpSpPr>
        <p:sp>
          <p:nvSpPr>
            <p:cNvPr id="127" name="圓角矩形 126">
              <a:extLst>
                <a:ext uri="{FF2B5EF4-FFF2-40B4-BE49-F238E27FC236}">
                  <a16:creationId xmlns:a16="http://schemas.microsoft.com/office/drawing/2014/main" id="{60764A36-7D84-4B12-C6E7-C910BBA08C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8" name="Google Shape;93;p2">
              <a:extLst>
                <a:ext uri="{FF2B5EF4-FFF2-40B4-BE49-F238E27FC236}">
                  <a16:creationId xmlns:a16="http://schemas.microsoft.com/office/drawing/2014/main" id="{F46ACD54-FC94-8096-1324-2693A8ACC1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就業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創業</a:t>
              </a: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9A882CED-B909-CAEF-37D8-7834BC93514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7780504"/>
            <a:ext cx="853798" cy="261570"/>
            <a:chOff x="3067288" y="2453066"/>
            <a:chExt cx="1298255" cy="261570"/>
          </a:xfrm>
        </p:grpSpPr>
        <p:sp>
          <p:nvSpPr>
            <p:cNvPr id="130" name="圓角矩形 129">
              <a:extLst>
                <a:ext uri="{FF2B5EF4-FFF2-40B4-BE49-F238E27FC236}">
                  <a16:creationId xmlns:a16="http://schemas.microsoft.com/office/drawing/2014/main" id="{CE012810-81F5-7FB8-8219-0544F77844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1" name="Google Shape;93;p2">
              <a:extLst>
                <a:ext uri="{FF2B5EF4-FFF2-40B4-BE49-F238E27FC236}">
                  <a16:creationId xmlns:a16="http://schemas.microsoft.com/office/drawing/2014/main" id="{1A5EF912-93DC-C91E-2136-43FD016238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價值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(V)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35CFFC04-C2D2-9B6E-68B2-E53278943E1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8782274"/>
            <a:ext cx="853798" cy="261570"/>
            <a:chOff x="3067288" y="2453066"/>
            <a:chExt cx="1298255" cy="261570"/>
          </a:xfrm>
        </p:grpSpPr>
        <p:sp>
          <p:nvSpPr>
            <p:cNvPr id="133" name="圓角矩形 132">
              <a:extLst>
                <a:ext uri="{FF2B5EF4-FFF2-40B4-BE49-F238E27FC236}">
                  <a16:creationId xmlns:a16="http://schemas.microsoft.com/office/drawing/2014/main" id="{E04FA0D2-FA67-D38B-D4AC-0B1644C512B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4" name="Google Shape;93;p2">
              <a:extLst>
                <a:ext uri="{FF2B5EF4-FFF2-40B4-BE49-F238E27FC236}">
                  <a16:creationId xmlns:a16="http://schemas.microsoft.com/office/drawing/2014/main" id="{8D2CAF16-A578-930A-6299-EDF4A80A7E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技能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(S)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05E10753-0A09-C826-31B0-D6D14DCF3C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8471" y="7780504"/>
            <a:ext cx="853798" cy="261570"/>
            <a:chOff x="3067288" y="2453066"/>
            <a:chExt cx="1298255" cy="261570"/>
          </a:xfrm>
        </p:grpSpPr>
        <p:sp>
          <p:nvSpPr>
            <p:cNvPr id="136" name="圓角矩形 135">
              <a:extLst>
                <a:ext uri="{FF2B5EF4-FFF2-40B4-BE49-F238E27FC236}">
                  <a16:creationId xmlns:a16="http://schemas.microsoft.com/office/drawing/2014/main" id="{6D75440A-BB91-8F17-F675-16DF49B096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7" name="Google Shape;93;p2">
              <a:extLst>
                <a:ext uri="{FF2B5EF4-FFF2-40B4-BE49-F238E27FC236}">
                  <a16:creationId xmlns:a16="http://schemas.microsoft.com/office/drawing/2014/main" id="{CDD90C27-D7C8-4507-D180-61DC5B1345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態度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EBA15541-B3B4-D6A4-7B5A-47E521B2C0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8471" y="8782274"/>
            <a:ext cx="853798" cy="261570"/>
            <a:chOff x="3067288" y="2453066"/>
            <a:chExt cx="1298255" cy="261570"/>
          </a:xfrm>
        </p:grpSpPr>
        <p:sp>
          <p:nvSpPr>
            <p:cNvPr id="139" name="圓角矩形 138">
              <a:extLst>
                <a:ext uri="{FF2B5EF4-FFF2-40B4-BE49-F238E27FC236}">
                  <a16:creationId xmlns:a16="http://schemas.microsoft.com/office/drawing/2014/main" id="{B01DF0B1-6698-3524-22D7-AB6F346437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40" name="Google Shape;93;p2">
              <a:extLst>
                <a:ext uri="{FF2B5EF4-FFF2-40B4-BE49-F238E27FC236}">
                  <a16:creationId xmlns:a16="http://schemas.microsoft.com/office/drawing/2014/main" id="{C9CC148A-5DDF-55BC-B491-AE06406553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知識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(K)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068B98E5-B2E8-8779-B6E0-2BBEC28298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7969692"/>
            <a:ext cx="110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</a:rPr>
              <a:t>推薦人評價</a:t>
            </a:r>
          </a:p>
        </p:txBody>
      </p:sp>
      <p:cxnSp>
        <p:nvCxnSpPr>
          <p:cNvPr id="142" name="直線接點 141">
            <a:extLst>
              <a:ext uri="{FF2B5EF4-FFF2-40B4-BE49-F238E27FC236}">
                <a16:creationId xmlns:a16="http://schemas.microsoft.com/office/drawing/2014/main" id="{3B22B6F2-D970-A842-B2F5-1FDE1F37C92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8283842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12A5B840-F9AC-38DD-82AF-03D9D0E1B0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8306978"/>
            <a:ext cx="19423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</a:t>
            </a:r>
            <a:r>
              <a: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張小尺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−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 社會工作員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美欣積極參與咖啡師試工計劃，不斷反思並裝備自己。 實習期間，她主動學習，展現對咖啡的熱情，並勇於嘗試。美欣認真負責，待人友善，我相信她能成為一位出色的咖啡師。</a:t>
            </a:r>
            <a:endParaRPr lang="en-US" altLang="zh-HK" sz="1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0C556BF7-BDA5-53F4-45FF-41F074049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88D57CF5-DFC2-5326-0019-5CD7D086CD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858000" cy="1903750"/>
          </a:xfrm>
          <a:prstGeom prst="rect">
            <a:avLst/>
          </a:prstGeom>
        </p:spPr>
      </p:pic>
      <p:sp>
        <p:nvSpPr>
          <p:cNvPr id="3" name="Google Shape;91;p2">
            <a:extLst>
              <a:ext uri="{FF2B5EF4-FFF2-40B4-BE49-F238E27FC236}">
                <a16:creationId xmlns:a16="http://schemas.microsoft.com/office/drawing/2014/main" id="{802F109F-BF4E-7A0C-581A-5A874B45D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85374" y="903508"/>
            <a:ext cx="19495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Calibri"/>
              </a:rPr>
              <a:t>英文名稱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4" name="Google Shape;91;p2">
            <a:extLst>
              <a:ext uri="{FF2B5EF4-FFF2-40B4-BE49-F238E27FC236}">
                <a16:creationId xmlns:a16="http://schemas.microsoft.com/office/drawing/2014/main" id="{71095E01-754B-F31B-B57E-53CB8AACC7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74255" y="443632"/>
            <a:ext cx="1754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Arial"/>
              </a:rPr>
              <a:t>中文名稱</a:t>
            </a:r>
            <a:endParaRPr lang="zh-HK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5BC2DED-9459-9E13-1A26-801EC32C98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639" y="930271"/>
            <a:ext cx="214499" cy="2144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9116D17-577A-8539-D422-3B4E40BB4E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639" y="592741"/>
            <a:ext cx="214499" cy="214499"/>
          </a:xfrm>
          <a:prstGeom prst="rect">
            <a:avLst/>
          </a:prstGeom>
        </p:spPr>
      </p:pic>
      <p:sp>
        <p:nvSpPr>
          <p:cNvPr id="10" name="Google Shape;91;p2">
            <a:extLst>
              <a:ext uri="{FF2B5EF4-FFF2-40B4-BE49-F238E27FC236}">
                <a16:creationId xmlns:a16="http://schemas.microsoft.com/office/drawing/2014/main" id="{039BA8E4-8C8A-F905-0E61-E82C870D59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1138" y="903096"/>
            <a:ext cx="217279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  <a:endParaRPr lang="en-US" altLang="zh-HK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oto Sans CJK SC Regular" panose="020B0500000000000000" pitchFamily="34" charset="-128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91;p2">
            <a:extLst>
              <a:ext uri="{FF2B5EF4-FFF2-40B4-BE49-F238E27FC236}">
                <a16:creationId xmlns:a16="http://schemas.microsoft.com/office/drawing/2014/main" id="{1694EE4D-B031-BB51-27AF-313E9830712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61138" y="565038"/>
            <a:ext cx="217279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 </a:t>
            </a:r>
            <a:endParaRPr lang="en-US" altLang="zh-HK" sz="11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Noto Sans CJK SC Regular" panose="020B0500000000000000" pitchFamily="34" charset="-128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AD0F6F1-DDD7-188B-6A77-C37B4DC6DE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2004559"/>
            <a:ext cx="101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sz="1400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自我介紹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207A447-C3CF-7FDF-89D0-D4F2603D8C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2348948"/>
            <a:ext cx="1931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簡單自我介紹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CC0EFAE-B2C6-17CD-CF62-D7923725DD5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2304855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A2CD9C9-147D-D64B-5A83-008003F68C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4927" y="2004559"/>
            <a:ext cx="1010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個人經驗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DCFE0609-11A8-D0F4-0980-B6549F9B5C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970954" y="2304855"/>
            <a:ext cx="3459360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11FF235F-00AF-B132-57DA-5E07574C089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2403916"/>
            <a:ext cx="1298255" cy="261570"/>
            <a:chOff x="3067288" y="2453066"/>
            <a:chExt cx="1298255" cy="261570"/>
          </a:xfrm>
        </p:grpSpPr>
        <p:sp>
          <p:nvSpPr>
            <p:cNvPr id="35" name="圓角矩形 34">
              <a:extLst>
                <a:ext uri="{FF2B5EF4-FFF2-40B4-BE49-F238E27FC236}">
                  <a16:creationId xmlns:a16="http://schemas.microsoft.com/office/drawing/2014/main" id="{3401D145-61D3-3D9C-97FA-68BE675037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>
                <a:solidFill>
                  <a:srgbClr val="F59752"/>
                </a:solidFill>
              </a:endParaRPr>
            </a:p>
          </p:txBody>
        </p:sp>
        <p:sp>
          <p:nvSpPr>
            <p:cNvPr id="33" name="Google Shape;93;p2">
              <a:extLst>
                <a:ext uri="{FF2B5EF4-FFF2-40B4-BE49-F238E27FC236}">
                  <a16:creationId xmlns:a16="http://schemas.microsoft.com/office/drawing/2014/main" id="{F0406354-91DA-0BC3-02AF-F13A69A89B9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堅趣/專注興趣</a:t>
              </a:r>
              <a:endParaRPr sz="105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9E8996D2-6E6A-26A3-C66D-4AD3578065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2623688"/>
            <a:ext cx="35822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DBD5446-C273-E386-2B33-D140C3CEC1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3371334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93B44302-9C6A-5A8E-DF35-F3142411EE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4096591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EB97EF8-8FCB-4CE6-640A-5DC356CE96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4827355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CE16E8C3-F712-BE39-DB5A-CF99416C71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6562751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6C4D7643-458F-A616-FFA0-31218626DC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1078" y="5691219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6407376-10A2-E2BA-9867-EE50B35B99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5020666"/>
            <a:ext cx="62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學歷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9E37C512-E8BD-2E40-13A5-835A6CA1CE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5320962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034E2E6F-5CD0-E21B-9362-3DD3DDBDF8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5342601"/>
            <a:ext cx="19423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2D8B8773-D524-7BB5-0273-AC85BAFADC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5845715"/>
            <a:ext cx="62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獎項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5007DB99-67C5-3D38-27EC-E1B652A77E2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6139978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76DA304-BCA7-8B63-9DC6-D300D3689A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6161617"/>
            <a:ext cx="19423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頒發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頒發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獎項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04EC2C6B-1BAF-7C65-C32C-89D31AE95B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6805922"/>
            <a:ext cx="784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諮詢人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59F10EC8-D42B-DDD6-C5BF-01B4FBB39C7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7106218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324DCE38-0DB7-F557-99D8-B698AA1943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7127857"/>
            <a:ext cx="2090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職位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</a:t>
            </a:r>
            <a:endParaRPr lang="en-US" altLang="zh-TW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5F42100-7894-30B1-9D91-2610175C87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4927" y="7399282"/>
            <a:ext cx="157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個人專長及能力</a:t>
            </a:r>
            <a:endParaRPr kumimoji="1" lang="zh-HK" altLang="en-US" b="1" dirty="0">
              <a:solidFill>
                <a:srgbClr val="CA743A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7DAD79FF-BFDB-4289-5E07-DE51CD06ED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970954" y="7691265"/>
            <a:ext cx="3459360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FFAC0FA3-BE22-0DDB-1BBA-DD37B3FED3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3023" y="8016059"/>
            <a:ext cx="1858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260D2FED-F7D6-8A5C-B091-A2E36B7950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32315" y="8015847"/>
            <a:ext cx="16842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C946D190-B8A3-C119-3586-19D06F1B79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3024" y="9032250"/>
            <a:ext cx="185883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932DD41F-D6BA-6203-63EB-1193EECE2E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22984" y="9032250"/>
            <a:ext cx="169355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橢圓 112">
            <a:extLst>
              <a:ext uri="{FF2B5EF4-FFF2-40B4-BE49-F238E27FC236}">
                <a16:creationId xmlns:a16="http://schemas.microsoft.com/office/drawing/2014/main" id="{44839132-C95C-FCE4-560E-22B2E37CEB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629" y="307179"/>
            <a:ext cx="1064822" cy="1042199"/>
          </a:xfrm>
          <a:prstGeom prst="ellipse">
            <a:avLst/>
          </a:prstGeom>
          <a:solidFill>
            <a:srgbClr val="DC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6CA1FE79-2024-CF91-3644-7BE66C89D23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3142920"/>
            <a:ext cx="1298255" cy="261570"/>
            <a:chOff x="3067288" y="2453066"/>
            <a:chExt cx="1298255" cy="261570"/>
          </a:xfrm>
        </p:grpSpPr>
        <p:sp>
          <p:nvSpPr>
            <p:cNvPr id="115" name="圓角矩形 114">
              <a:extLst>
                <a:ext uri="{FF2B5EF4-FFF2-40B4-BE49-F238E27FC236}">
                  <a16:creationId xmlns:a16="http://schemas.microsoft.com/office/drawing/2014/main" id="{05A20016-2D08-D312-E7DD-A00D62840C2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6" name="Google Shape;93;p2">
              <a:extLst>
                <a:ext uri="{FF2B5EF4-FFF2-40B4-BE49-F238E27FC236}">
                  <a16:creationId xmlns:a16="http://schemas.microsoft.com/office/drawing/2014/main" id="{B7BE34F8-AE1D-4D4C-D073-18FC4B2CB72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家居或鄰舍照顧</a:t>
              </a: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7C828598-3D1D-854E-9FD7-1FA5BB619F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3867783"/>
            <a:ext cx="863658" cy="261570"/>
            <a:chOff x="3067288" y="2453066"/>
            <a:chExt cx="1298255" cy="261570"/>
          </a:xfrm>
        </p:grpSpPr>
        <p:sp>
          <p:nvSpPr>
            <p:cNvPr id="118" name="圓角矩形 117">
              <a:extLst>
                <a:ext uri="{FF2B5EF4-FFF2-40B4-BE49-F238E27FC236}">
                  <a16:creationId xmlns:a16="http://schemas.microsoft.com/office/drawing/2014/main" id="{D8247279-B3C2-1F89-E424-599602E5D1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9" name="Google Shape;93;p2">
              <a:extLst>
                <a:ext uri="{FF2B5EF4-FFF2-40B4-BE49-F238E27FC236}">
                  <a16:creationId xmlns:a16="http://schemas.microsoft.com/office/drawing/2014/main" id="{FAA9A477-DA00-406E-C539-A7CD441F1E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義務工作</a:t>
              </a:r>
            </a:p>
          </p:txBody>
        </p:sp>
      </p:grp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BB260C74-9C88-3C65-6B3D-7D9829D0707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4592994"/>
            <a:ext cx="2340958" cy="261570"/>
            <a:chOff x="3067288" y="2453066"/>
            <a:chExt cx="1298255" cy="261570"/>
          </a:xfrm>
        </p:grpSpPr>
        <p:sp>
          <p:nvSpPr>
            <p:cNvPr id="121" name="圓角矩形 120">
              <a:extLst>
                <a:ext uri="{FF2B5EF4-FFF2-40B4-BE49-F238E27FC236}">
                  <a16:creationId xmlns:a16="http://schemas.microsoft.com/office/drawing/2014/main" id="{2B27377A-1BBB-7004-552C-42C96417ABF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2" name="Google Shape;93;p2">
              <a:extLst>
                <a:ext uri="{FF2B5EF4-FFF2-40B4-BE49-F238E27FC236}">
                  <a16:creationId xmlns:a16="http://schemas.microsoft.com/office/drawing/2014/main" id="{D3F2C395-F9C0-B433-A472-A5AF5AD80B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職業專才教育及工作探索活動</a:t>
              </a:r>
            </a:p>
          </p:txBody>
        </p:sp>
      </p:grp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D2DB42E0-01BF-3939-BEAF-925EA958BB6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5466219"/>
            <a:ext cx="2198718" cy="261570"/>
            <a:chOff x="3067288" y="2453066"/>
            <a:chExt cx="1298255" cy="261570"/>
          </a:xfrm>
        </p:grpSpPr>
        <p:sp>
          <p:nvSpPr>
            <p:cNvPr id="124" name="圓角矩形 123">
              <a:extLst>
                <a:ext uri="{FF2B5EF4-FFF2-40B4-BE49-F238E27FC236}">
                  <a16:creationId xmlns:a16="http://schemas.microsoft.com/office/drawing/2014/main" id="{F0DCB3C5-B24A-5ECE-E2B3-0BBBAD7DDB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5" name="Google Shape;93;p2">
              <a:extLst>
                <a:ext uri="{FF2B5EF4-FFF2-40B4-BE49-F238E27FC236}">
                  <a16:creationId xmlns:a16="http://schemas.microsoft.com/office/drawing/2014/main" id="{3AAFAC1E-DAC8-31CB-52E1-2277FBC292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試驗性質的工作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業務經營</a:t>
              </a:r>
            </a:p>
          </p:txBody>
        </p:sp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EBE01CC9-D45D-5F81-ABF3-29CF2CF0913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6341153"/>
            <a:ext cx="1041177" cy="261570"/>
            <a:chOff x="3067288" y="2453066"/>
            <a:chExt cx="1298255" cy="261570"/>
          </a:xfrm>
        </p:grpSpPr>
        <p:sp>
          <p:nvSpPr>
            <p:cNvPr id="127" name="圓角矩形 126">
              <a:extLst>
                <a:ext uri="{FF2B5EF4-FFF2-40B4-BE49-F238E27FC236}">
                  <a16:creationId xmlns:a16="http://schemas.microsoft.com/office/drawing/2014/main" id="{60C9DD51-3929-EAB1-76CA-4BF8203921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8" name="Google Shape;93;p2">
              <a:extLst>
                <a:ext uri="{FF2B5EF4-FFF2-40B4-BE49-F238E27FC236}">
                  <a16:creationId xmlns:a16="http://schemas.microsoft.com/office/drawing/2014/main" id="{6CEEEAB6-7662-570C-F589-499F0610BCA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就業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創業</a:t>
              </a: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1C859D05-E0C8-DEA9-6398-88FB533B7BD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7780504"/>
            <a:ext cx="853798" cy="261570"/>
            <a:chOff x="3067288" y="2453066"/>
            <a:chExt cx="1298255" cy="261570"/>
          </a:xfrm>
        </p:grpSpPr>
        <p:sp>
          <p:nvSpPr>
            <p:cNvPr id="130" name="圓角矩形 129">
              <a:extLst>
                <a:ext uri="{FF2B5EF4-FFF2-40B4-BE49-F238E27FC236}">
                  <a16:creationId xmlns:a16="http://schemas.microsoft.com/office/drawing/2014/main" id="{39F22756-4BDB-266D-288B-E1EAFAF109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1" name="Google Shape;93;p2">
              <a:extLst>
                <a:ext uri="{FF2B5EF4-FFF2-40B4-BE49-F238E27FC236}">
                  <a16:creationId xmlns:a16="http://schemas.microsoft.com/office/drawing/2014/main" id="{E0964B33-2793-FD9F-5C10-AE12584FC6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價值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(V)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A11DC463-D625-B3B2-1C5B-BEB9347EFC5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68521" y="8782274"/>
            <a:ext cx="853798" cy="261570"/>
            <a:chOff x="3067288" y="2453066"/>
            <a:chExt cx="1298255" cy="261570"/>
          </a:xfrm>
        </p:grpSpPr>
        <p:sp>
          <p:nvSpPr>
            <p:cNvPr id="133" name="圓角矩形 132">
              <a:extLst>
                <a:ext uri="{FF2B5EF4-FFF2-40B4-BE49-F238E27FC236}">
                  <a16:creationId xmlns:a16="http://schemas.microsoft.com/office/drawing/2014/main" id="{5D648F6F-4D60-F0CA-87C1-E5FD2186BF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4" name="Google Shape;93;p2">
              <a:extLst>
                <a:ext uri="{FF2B5EF4-FFF2-40B4-BE49-F238E27FC236}">
                  <a16:creationId xmlns:a16="http://schemas.microsoft.com/office/drawing/2014/main" id="{183FBE8B-2AEF-4706-DFDC-0E9A0BC177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技能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(S)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0F5F627B-4C32-35FC-13E2-E085B98B0C4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8471" y="7780504"/>
            <a:ext cx="853798" cy="261570"/>
            <a:chOff x="3067288" y="2453066"/>
            <a:chExt cx="1298255" cy="261570"/>
          </a:xfrm>
        </p:grpSpPr>
        <p:sp>
          <p:nvSpPr>
            <p:cNvPr id="136" name="圓角矩形 135">
              <a:extLst>
                <a:ext uri="{FF2B5EF4-FFF2-40B4-BE49-F238E27FC236}">
                  <a16:creationId xmlns:a16="http://schemas.microsoft.com/office/drawing/2014/main" id="{C9D00FE6-9957-256E-33EE-42497C857A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7" name="Google Shape;93;p2">
              <a:extLst>
                <a:ext uri="{FF2B5EF4-FFF2-40B4-BE49-F238E27FC236}">
                  <a16:creationId xmlns:a16="http://schemas.microsoft.com/office/drawing/2014/main" id="{E1B79C7A-777E-5E14-BDFA-0E37EB001C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態度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EDBD12BF-90A9-D192-A8F6-1CEB3F2E4F7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8471" y="8782274"/>
            <a:ext cx="853798" cy="261570"/>
            <a:chOff x="3067288" y="2453066"/>
            <a:chExt cx="1298255" cy="261570"/>
          </a:xfrm>
        </p:grpSpPr>
        <p:sp>
          <p:nvSpPr>
            <p:cNvPr id="139" name="圓角矩形 138">
              <a:extLst>
                <a:ext uri="{FF2B5EF4-FFF2-40B4-BE49-F238E27FC236}">
                  <a16:creationId xmlns:a16="http://schemas.microsoft.com/office/drawing/2014/main" id="{7AAE94DE-FD87-9BB4-3461-147F0459E9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rgbClr val="CA7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40" name="Google Shape;93;p2">
              <a:extLst>
                <a:ext uri="{FF2B5EF4-FFF2-40B4-BE49-F238E27FC236}">
                  <a16:creationId xmlns:a16="http://schemas.microsoft.com/office/drawing/2014/main" id="{BEA1119B-BB64-B61F-F65D-E634D30F01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知識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(K)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51F36DD6-7D7A-1006-9445-86A8915F96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2325" y="7969692"/>
            <a:ext cx="110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CA743A"/>
                </a:solidFill>
                <a:latin typeface="HEITI SC MEDIUM" pitchFamily="2" charset="-128"/>
                <a:ea typeface="HEITI SC MEDIUM" pitchFamily="2" charset="-128"/>
              </a:rPr>
              <a:t>推薦人評價</a:t>
            </a:r>
          </a:p>
        </p:txBody>
      </p:sp>
      <p:cxnSp>
        <p:nvCxnSpPr>
          <p:cNvPr id="142" name="直線接點 141">
            <a:extLst>
              <a:ext uri="{FF2B5EF4-FFF2-40B4-BE49-F238E27FC236}">
                <a16:creationId xmlns:a16="http://schemas.microsoft.com/office/drawing/2014/main" id="{A02A59BF-1970-AECB-4A54-4751AE33BC9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41670" y="8283842"/>
            <a:ext cx="1858835" cy="0"/>
          </a:xfrm>
          <a:prstGeom prst="line">
            <a:avLst/>
          </a:prstGeom>
          <a:ln w="19050">
            <a:solidFill>
              <a:srgbClr val="CA7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A0FEF287-10DB-5CF0-4744-58F9E438AC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064" y="8306978"/>
            <a:ext cx="19423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−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 </a:t>
            </a: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推薦人身份</a:t>
            </a:r>
            <a:endParaRPr kumimoji="1" lang="en-US" altLang="zh-HK" sz="105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endParaRPr lang="zh-HK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推薦人的話</a:t>
            </a:r>
            <a:endParaRPr lang="zh-HK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B25689F-AF34-3BCC-C67C-E802559D79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4854" y="646747"/>
            <a:ext cx="112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照片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如有需要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)</a:t>
            </a:r>
            <a:endParaRPr lang="zh-HK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32085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7A4AA91A-F0C9-2FDA-AC10-92F2AB315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2">
            <a:extLst>
              <a:ext uri="{FF2B5EF4-FFF2-40B4-BE49-F238E27FC236}">
                <a16:creationId xmlns:a16="http://schemas.microsoft.com/office/drawing/2014/main" id="{0B2E2C59-A167-75C9-8B48-C2B7C9C3D02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3900" y="311828"/>
            <a:ext cx="17895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2800" dirty="0">
                <a:solidFill>
                  <a:srgbClr val="CA743A"/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Arial"/>
              </a:rPr>
              <a:t>中文名稱</a:t>
            </a:r>
            <a:endParaRPr lang="zh-HK" altLang="en-US" sz="2800" dirty="0">
              <a:solidFill>
                <a:srgbClr val="CA743A"/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10" name="Google Shape;91;p2">
            <a:extLst>
              <a:ext uri="{FF2B5EF4-FFF2-40B4-BE49-F238E27FC236}">
                <a16:creationId xmlns:a16="http://schemas.microsoft.com/office/drawing/2014/main" id="{F33F919C-48FC-D56C-111B-19D89831487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2565" y="1832702"/>
            <a:ext cx="135483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</a:p>
        </p:txBody>
      </p:sp>
      <p:sp>
        <p:nvSpPr>
          <p:cNvPr id="13" name="Google Shape;91;p2">
            <a:extLst>
              <a:ext uri="{FF2B5EF4-FFF2-40B4-BE49-F238E27FC236}">
                <a16:creationId xmlns:a16="http://schemas.microsoft.com/office/drawing/2014/main" id="{7C0295B9-0533-DC0F-F9FF-8FA1A0A8CF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2565" y="1527908"/>
            <a:ext cx="90770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D9E1D80-EF0C-0391-849B-607732C861B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2873117"/>
            <a:ext cx="1298255" cy="261570"/>
            <a:chOff x="3067288" y="2453066"/>
            <a:chExt cx="1298255" cy="261570"/>
          </a:xfrm>
        </p:grpSpPr>
        <p:sp>
          <p:nvSpPr>
            <p:cNvPr id="35" name="圓角矩形 34">
              <a:extLst>
                <a:ext uri="{FF2B5EF4-FFF2-40B4-BE49-F238E27FC236}">
                  <a16:creationId xmlns:a16="http://schemas.microsoft.com/office/drawing/2014/main" id="{AED5FD43-C92E-19D4-1FA5-7F2DF19F83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>
                <a:solidFill>
                  <a:srgbClr val="F59752"/>
                </a:solidFill>
              </a:endParaRPr>
            </a:p>
          </p:txBody>
        </p:sp>
        <p:sp>
          <p:nvSpPr>
            <p:cNvPr id="33" name="Google Shape;93;p2">
              <a:extLst>
                <a:ext uri="{FF2B5EF4-FFF2-40B4-BE49-F238E27FC236}">
                  <a16:creationId xmlns:a16="http://schemas.microsoft.com/office/drawing/2014/main" id="{BB0CAE97-47E5-5CEA-38A4-E9A3EA1C3E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堅趣/專注興趣</a:t>
              </a:r>
              <a:endParaRPr sz="105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15BA51A8-3BF5-0CD7-7342-C09B835173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3109904"/>
            <a:ext cx="35822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19D9F02-41DA-EE77-07F5-C008759195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3847837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2B69DAB-775B-63C5-820D-43B704449A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4584111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A39D3E2A-0884-9DBE-3727-66B47F3CDC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5327232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0807309-8EFC-0FFF-2F38-A988D28555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7127948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2E5A0CD5-DD15-BB1D-2B68-FA5CB15F99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6203453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39863CB7-786B-8D46-6AD2-34732862478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7837094"/>
            <a:ext cx="58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學歷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782ADC7D-1B8F-15F1-A1C8-645E7A0201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111820"/>
            <a:ext cx="19423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8F0D2043-EB2F-1F60-F886-182F572666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599975"/>
            <a:ext cx="58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獎項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BF942935-2E3F-A3A6-49D0-DCFE9A1F43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877718"/>
            <a:ext cx="19423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頒發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頒發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獎項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F42EE209-0F76-B8D7-006C-CA5FA70737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6684075"/>
            <a:ext cx="784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諮詢人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896C8811-9050-93EC-C653-CE1213F6CD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6961493"/>
            <a:ext cx="2090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職位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en-US" altLang="zh-TW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3" name="橢圓 112">
            <a:extLst>
              <a:ext uri="{FF2B5EF4-FFF2-40B4-BE49-F238E27FC236}">
                <a16:creationId xmlns:a16="http://schemas.microsoft.com/office/drawing/2014/main" id="{918C2542-8022-62FA-74E7-68DD291395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5448" y="359684"/>
            <a:ext cx="1064822" cy="1042199"/>
          </a:xfrm>
          <a:prstGeom prst="ellipse">
            <a:avLst/>
          </a:prstGeom>
          <a:solidFill>
            <a:srgbClr val="DC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129E8812-F1F0-B5B3-F6F6-11623D6CD50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3619423"/>
            <a:ext cx="1298255" cy="261570"/>
            <a:chOff x="3067288" y="2453066"/>
            <a:chExt cx="1298255" cy="261570"/>
          </a:xfrm>
        </p:grpSpPr>
        <p:sp>
          <p:nvSpPr>
            <p:cNvPr id="115" name="圓角矩形 114">
              <a:extLst>
                <a:ext uri="{FF2B5EF4-FFF2-40B4-BE49-F238E27FC236}">
                  <a16:creationId xmlns:a16="http://schemas.microsoft.com/office/drawing/2014/main" id="{964131B6-83B4-CFD8-2AA1-5333A1EA58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6" name="Google Shape;93;p2">
              <a:extLst>
                <a:ext uri="{FF2B5EF4-FFF2-40B4-BE49-F238E27FC236}">
                  <a16:creationId xmlns:a16="http://schemas.microsoft.com/office/drawing/2014/main" id="{9A701842-6DC4-E288-FE32-D3B4E3940C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家居或鄰舍照顧</a:t>
              </a: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E93ED268-1BB9-8897-6208-E4BFBB559C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4355303"/>
            <a:ext cx="863658" cy="261570"/>
            <a:chOff x="3067288" y="2453066"/>
            <a:chExt cx="1298255" cy="261570"/>
          </a:xfrm>
        </p:grpSpPr>
        <p:sp>
          <p:nvSpPr>
            <p:cNvPr id="118" name="圓角矩形 117">
              <a:extLst>
                <a:ext uri="{FF2B5EF4-FFF2-40B4-BE49-F238E27FC236}">
                  <a16:creationId xmlns:a16="http://schemas.microsoft.com/office/drawing/2014/main" id="{E9BACFDE-32F1-185D-7E8C-32608B70135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19" name="Google Shape;93;p2">
              <a:extLst>
                <a:ext uri="{FF2B5EF4-FFF2-40B4-BE49-F238E27FC236}">
                  <a16:creationId xmlns:a16="http://schemas.microsoft.com/office/drawing/2014/main" id="{DE6DCABE-68FC-0CD5-0B7E-3FA7D42C6C3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義務工作</a:t>
              </a:r>
            </a:p>
          </p:txBody>
        </p:sp>
      </p:grp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5FB63E37-EF75-3B59-8958-ADA287935D6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5092871"/>
            <a:ext cx="2340958" cy="261570"/>
            <a:chOff x="3067288" y="2453066"/>
            <a:chExt cx="1298255" cy="261570"/>
          </a:xfrm>
        </p:grpSpPr>
        <p:sp>
          <p:nvSpPr>
            <p:cNvPr id="121" name="圓角矩形 120">
              <a:extLst>
                <a:ext uri="{FF2B5EF4-FFF2-40B4-BE49-F238E27FC236}">
                  <a16:creationId xmlns:a16="http://schemas.microsoft.com/office/drawing/2014/main" id="{A868CB2C-81DC-3AA5-CA71-F15CF9E7CE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2" name="Google Shape;93;p2">
              <a:extLst>
                <a:ext uri="{FF2B5EF4-FFF2-40B4-BE49-F238E27FC236}">
                  <a16:creationId xmlns:a16="http://schemas.microsoft.com/office/drawing/2014/main" id="{F3D0A57C-5EB2-DC13-3971-1F7D47B2F0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職業專才教育及工作探索活動</a:t>
              </a:r>
            </a:p>
          </p:txBody>
        </p:sp>
      </p:grp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5FDEEA90-0213-E8AD-DACD-19BBFCF72E5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5978453"/>
            <a:ext cx="2198718" cy="261570"/>
            <a:chOff x="3067288" y="2453066"/>
            <a:chExt cx="1298255" cy="261570"/>
          </a:xfrm>
        </p:grpSpPr>
        <p:sp>
          <p:nvSpPr>
            <p:cNvPr id="124" name="圓角矩形 123">
              <a:extLst>
                <a:ext uri="{FF2B5EF4-FFF2-40B4-BE49-F238E27FC236}">
                  <a16:creationId xmlns:a16="http://schemas.microsoft.com/office/drawing/2014/main" id="{3D3C346F-583B-1354-42D5-5B4A437ECA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25" name="Google Shape;93;p2">
              <a:extLst>
                <a:ext uri="{FF2B5EF4-FFF2-40B4-BE49-F238E27FC236}">
                  <a16:creationId xmlns:a16="http://schemas.microsoft.com/office/drawing/2014/main" id="{DB39E3A4-7A70-62B2-3145-745EB4B087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試驗性質的工作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業務經營</a:t>
              </a:r>
            </a:p>
          </p:txBody>
        </p:sp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18569AB3-B90B-2893-856D-0EBCF50BFBA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50212" y="6894775"/>
            <a:ext cx="1041177" cy="261570"/>
            <a:chOff x="3067288" y="2453066"/>
            <a:chExt cx="1298255" cy="261570"/>
          </a:xfrm>
        </p:grpSpPr>
        <p:sp>
          <p:nvSpPr>
            <p:cNvPr id="127" name="圓角矩形 126">
              <a:extLst>
                <a:ext uri="{FF2B5EF4-FFF2-40B4-BE49-F238E27FC236}">
                  <a16:creationId xmlns:a16="http://schemas.microsoft.com/office/drawing/2014/main" id="{55D11F78-9839-E937-EBD2-D1CD4CA5228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 dirty="0"/>
            </a:p>
          </p:txBody>
        </p:sp>
        <p:sp>
          <p:nvSpPr>
            <p:cNvPr id="128" name="Google Shape;93;p2">
              <a:extLst>
                <a:ext uri="{FF2B5EF4-FFF2-40B4-BE49-F238E27FC236}">
                  <a16:creationId xmlns:a16="http://schemas.microsoft.com/office/drawing/2014/main" id="{BD049533-E096-B7B6-2A86-1048263E66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就業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創業</a:t>
              </a:r>
            </a:p>
          </p:txBody>
        </p:sp>
      </p:grp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2B958FB8-933C-2693-3D45-B3DDE8AEB2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4520" y="2457623"/>
            <a:ext cx="147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個人專長及能力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403A07F4-70E8-ACCD-9555-77BF7D1073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6790" y="3108672"/>
            <a:ext cx="1858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-</a:t>
            </a:r>
            <a:endParaRPr lang="zh-HK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9D0F30F1-7B84-9740-78BE-3BCAC03E5E2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1516" y="5058290"/>
            <a:ext cx="16842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53C071C0-CF6C-5FF7-187F-F588897390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2185" y="6074693"/>
            <a:ext cx="16935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E4DC8C74-00D1-4C5A-E098-7652FC3950D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2288" y="2873117"/>
            <a:ext cx="853798" cy="261570"/>
            <a:chOff x="3067288" y="2453066"/>
            <a:chExt cx="1298255" cy="261570"/>
          </a:xfrm>
        </p:grpSpPr>
        <p:sp>
          <p:nvSpPr>
            <p:cNvPr id="130" name="圓角矩形 129">
              <a:extLst>
                <a:ext uri="{FF2B5EF4-FFF2-40B4-BE49-F238E27FC236}">
                  <a16:creationId xmlns:a16="http://schemas.microsoft.com/office/drawing/2014/main" id="{4E78A92B-93A4-686A-BB7A-6744F543085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1" name="Google Shape;93;p2">
              <a:extLst>
                <a:ext uri="{FF2B5EF4-FFF2-40B4-BE49-F238E27FC236}">
                  <a16:creationId xmlns:a16="http://schemas.microsoft.com/office/drawing/2014/main" id="{4E66514E-04DA-7BD9-6911-0F649A914E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價值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(V)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7F3CC239-3AF6-099A-0179-F8077285F6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6791" y="4073347"/>
            <a:ext cx="185883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Calibr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1B738FE0-1006-316A-5F58-539F7A3737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2288" y="3823371"/>
            <a:ext cx="853798" cy="415458"/>
            <a:chOff x="3067288" y="2453066"/>
            <a:chExt cx="1298255" cy="415458"/>
          </a:xfrm>
          <a:solidFill>
            <a:schemeClr val="accent5">
              <a:lumMod val="75000"/>
            </a:schemeClr>
          </a:solidFill>
        </p:grpSpPr>
        <p:sp>
          <p:nvSpPr>
            <p:cNvPr id="133" name="圓角矩形 132">
              <a:extLst>
                <a:ext uri="{FF2B5EF4-FFF2-40B4-BE49-F238E27FC236}">
                  <a16:creationId xmlns:a16="http://schemas.microsoft.com/office/drawing/2014/main" id="{014DDE63-AC85-7976-33DA-B48065A65D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67288" y="2468789"/>
              <a:ext cx="1298255" cy="2157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4" name="Google Shape;93;p2">
              <a:extLst>
                <a:ext uri="{FF2B5EF4-FFF2-40B4-BE49-F238E27FC236}">
                  <a16:creationId xmlns:a16="http://schemas.microsoft.com/office/drawing/2014/main" id="{45B32DDE-0D14-B3EA-FF44-76753552151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2046" y="2453066"/>
              <a:ext cx="1208738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態度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dist"/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DCC1164F-A26A-3B3B-813B-8505AC2DAA0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37332" y="4822947"/>
            <a:ext cx="853798" cy="261570"/>
            <a:chOff x="125138" y="4454412"/>
            <a:chExt cx="1298255" cy="261570"/>
          </a:xfrm>
        </p:grpSpPr>
        <p:sp>
          <p:nvSpPr>
            <p:cNvPr id="136" name="圓角矩形 135">
              <a:extLst>
                <a:ext uri="{FF2B5EF4-FFF2-40B4-BE49-F238E27FC236}">
                  <a16:creationId xmlns:a16="http://schemas.microsoft.com/office/drawing/2014/main" id="{5E0F9CC0-718A-C49B-A8C9-55F2345C0D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138" y="4470135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37" name="Google Shape;93;p2">
              <a:extLst>
                <a:ext uri="{FF2B5EF4-FFF2-40B4-BE49-F238E27FC236}">
                  <a16:creationId xmlns:a16="http://schemas.microsoft.com/office/drawing/2014/main" id="{59A438A9-B8AD-CD4E-02C8-05678FB1CE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9896" y="4454412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技能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(S)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8D4CD614-35AD-FC5E-8B4E-BD8235340D9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37332" y="5824717"/>
            <a:ext cx="853798" cy="261570"/>
            <a:chOff x="125138" y="4454412"/>
            <a:chExt cx="1298255" cy="261570"/>
          </a:xfrm>
        </p:grpSpPr>
        <p:sp>
          <p:nvSpPr>
            <p:cNvPr id="139" name="圓角矩形 138">
              <a:extLst>
                <a:ext uri="{FF2B5EF4-FFF2-40B4-BE49-F238E27FC236}">
                  <a16:creationId xmlns:a16="http://schemas.microsoft.com/office/drawing/2014/main" id="{BD06EDA9-88D3-7E79-A810-67CD406472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138" y="4470135"/>
              <a:ext cx="1298255" cy="21572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kumimoji="1" lang="zh-HK" altLang="en-US"/>
            </a:p>
          </p:txBody>
        </p:sp>
        <p:sp>
          <p:nvSpPr>
            <p:cNvPr id="140" name="Google Shape;93;p2">
              <a:extLst>
                <a:ext uri="{FF2B5EF4-FFF2-40B4-BE49-F238E27FC236}">
                  <a16:creationId xmlns:a16="http://schemas.microsoft.com/office/drawing/2014/main" id="{2AE0CBFA-8225-034B-C46C-9D798AC4E6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9896" y="4454412"/>
              <a:ext cx="120873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dist"/>
              <a:r>
                <a:rPr lang="zh-HK" altLang="en-US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知識</a:t>
              </a:r>
              <a:r>
                <a:rPr lang="en-US" altLang="zh-HK" sz="105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(K)</a:t>
              </a:r>
              <a:endParaRPr lang="en-US" altLang="zh-HK" sz="105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139D25CB-E763-CA90-2D35-853219F957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7837094"/>
            <a:ext cx="110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推薦人評價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DB598436-824A-CFB8-CB2A-4691D188D0F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8117532"/>
            <a:ext cx="19423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−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 </a:t>
            </a: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推薦人身份</a:t>
            </a:r>
            <a:endParaRPr kumimoji="1" lang="en-US" altLang="zh-HK" sz="105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endParaRPr lang="zh-HK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推薦人的話</a:t>
            </a:r>
            <a:endParaRPr lang="en-US" altLang="zh-HK" sz="1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44401F6-48D9-3580-D477-A6A90E2C45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635" y="855021"/>
            <a:ext cx="929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sz="1400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自我介紹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E1D337D-05C4-B2FD-310B-F9EC441BBE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1245" y="1163909"/>
            <a:ext cx="38732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簡單自我介紹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053B01D-A4A9-28A5-2812-252EF811F2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635" y="2451567"/>
            <a:ext cx="95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個人經驗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E99BFEC2-7708-80C1-95FC-7A47A7E3D1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06" y="2516261"/>
            <a:ext cx="215900" cy="19050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09311680-A5EE-2C5E-A045-571EBA13E7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25" y="2486981"/>
            <a:ext cx="249060" cy="24906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DC9D5644-C2A4-7E9E-51F4-F77896A595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56" y="900665"/>
            <a:ext cx="228600" cy="2286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D5642A7C-AFCC-C334-93C8-2F5B899097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714" y="8669717"/>
            <a:ext cx="163285" cy="1905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F07A2ED5-3080-26E4-CACC-1A536CB4E0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713" y="7904271"/>
            <a:ext cx="163286" cy="1905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C398933-22B4-1AC5-07E8-341D7F4143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355" y="7910621"/>
            <a:ext cx="304800" cy="177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649D4BF5-F9C6-8523-88E2-9F7BD9803D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05" y="6757917"/>
            <a:ext cx="266700" cy="22860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892123FA-BA3C-0055-B01F-CF4227840B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055" y="1551444"/>
            <a:ext cx="214499" cy="214499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3DA08D78-4B81-DDB0-5315-AB6B9A5E92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055" y="1859234"/>
            <a:ext cx="214499" cy="214499"/>
          </a:xfrm>
          <a:prstGeom prst="rect">
            <a:avLst/>
          </a:prstGeom>
        </p:spPr>
      </p:pic>
      <p:sp>
        <p:nvSpPr>
          <p:cNvPr id="6" name="Google Shape;91;p2">
            <a:extLst>
              <a:ext uri="{FF2B5EF4-FFF2-40B4-BE49-F238E27FC236}">
                <a16:creationId xmlns:a16="http://schemas.microsoft.com/office/drawing/2014/main" id="{6E50B4DD-5573-28FD-C4FA-6DA404AC09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78106" y="361133"/>
            <a:ext cx="19495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2000" b="1" dirty="0" err="1">
                <a:solidFill>
                  <a:srgbClr val="CA743A"/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Calibri"/>
              </a:rPr>
              <a:t>英文名稱</a:t>
            </a:r>
            <a:endParaRPr lang="en-US" altLang="zh-HK" sz="2000" b="1" dirty="0">
              <a:solidFill>
                <a:srgbClr val="CA743A"/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F76682-2B08-C734-45C4-C26FEAFC9C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4854" y="646747"/>
            <a:ext cx="112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照片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如有需要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)</a:t>
            </a:r>
            <a:endParaRPr lang="zh-HK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13263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0B09B52F-C133-BBD8-321B-398534495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1;p2">
            <a:extLst>
              <a:ext uri="{FF2B5EF4-FFF2-40B4-BE49-F238E27FC236}">
                <a16:creationId xmlns:a16="http://schemas.microsoft.com/office/drawing/2014/main" id="{19FA6924-6BE6-3D1D-D71C-61B39D74C6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2565" y="1832702"/>
            <a:ext cx="135483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</a:p>
        </p:txBody>
      </p:sp>
      <p:sp>
        <p:nvSpPr>
          <p:cNvPr id="13" name="Google Shape;91;p2">
            <a:extLst>
              <a:ext uri="{FF2B5EF4-FFF2-40B4-BE49-F238E27FC236}">
                <a16:creationId xmlns:a16="http://schemas.microsoft.com/office/drawing/2014/main" id="{5C3A6FF3-EBA8-65E8-B30C-4C84FBB451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2565" y="1527908"/>
            <a:ext cx="90770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Noto Sans CJK SC Regular" panose="020B0500000000000000" pitchFamily="34" charset="-128"/>
                <a:cs typeface="Calibri" panose="020F0502020204030204" pitchFamily="34" charset="0"/>
                <a:sym typeface="Calibri"/>
              </a:rPr>
              <a:t>-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38EC3E-D4AB-D9A6-10AC-403D546E52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3109904"/>
            <a:ext cx="35822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A900AA8-A731-AE2C-0B6A-ABC95EA3DE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3847837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DFA1425-1242-0C31-1CB8-72DA6546C4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4584111"/>
            <a:ext cx="37172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CDC169B-C9F4-6B28-84E0-802C553AC7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5327232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E4FD1990-C273-13DE-0065-A329892CF2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7127948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C0251A78-32FE-4A7F-11EA-DF5ACFBB21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6251" y="6203453"/>
            <a:ext cx="37172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</a:t>
            </a:r>
            <a:r>
              <a:rPr lang="en-US" altLang="zh-HK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公司名稱</a:t>
            </a:r>
            <a:endParaRPr lang="en-US" altLang="zh-HK" sz="105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簡短陳述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68E9C63D-49C1-42A3-8DCE-79F62004B2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7837094"/>
            <a:ext cx="58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學歷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3EA85813-7220-0B0D-E0CA-6A32B3D370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111820"/>
            <a:ext cx="19423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至</a:t>
            </a:r>
            <a:r>
              <a:rPr lang="zh-TW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學院名稱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9323BEF2-91B7-6036-447A-3F3F700D3F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599975"/>
            <a:ext cx="58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獎項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8017BB8B-4AF3-C580-18C9-63D73FCAB8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13419" y="8877718"/>
            <a:ext cx="194233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頒發</a:t>
            </a:r>
            <a:r>
              <a:rPr lang="zh-HK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機構名稱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頒發</a:t>
            </a:r>
            <a:r>
              <a:rPr lang="zh-HK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獎項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CCA0A873-EBA1-9EEE-0A83-F87F5883ED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6684075"/>
            <a:ext cx="784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諮詢人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B9A51845-094A-6F6B-2D45-6C82CBEDD3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6961493"/>
            <a:ext cx="2090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職位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en-US" altLang="zh-TW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聯繫電話</a:t>
            </a: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: </a:t>
            </a:r>
            <a:endParaRPr lang="en-US" altLang="zh-HK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3" name="橢圓 112">
            <a:extLst>
              <a:ext uri="{FF2B5EF4-FFF2-40B4-BE49-F238E27FC236}">
                <a16:creationId xmlns:a16="http://schemas.microsoft.com/office/drawing/2014/main" id="{4434F49C-4D92-13C7-FE4D-A032AA3E9B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5448" y="359684"/>
            <a:ext cx="1064822" cy="1042199"/>
          </a:xfrm>
          <a:prstGeom prst="ellipse">
            <a:avLst/>
          </a:prstGeom>
          <a:solidFill>
            <a:srgbClr val="DCE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5A899AA8-6160-6058-353C-364B78FEDF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4520" y="2457623"/>
            <a:ext cx="147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sym typeface="Microsoft JhengHei"/>
              </a:rPr>
              <a:t>個人專長及能力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FE7435C2-9C5A-12D1-C098-5CCDA2344D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6790" y="3088576"/>
            <a:ext cx="18588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Microsoft JhengHei"/>
              </a:rPr>
              <a:t>-</a:t>
            </a:r>
            <a:endParaRPr lang="zh-HK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C607AD23-1FBA-C5DD-9611-E84E6D0FAE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1516" y="5038194"/>
            <a:ext cx="16842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624F4205-FF72-3724-C2F2-57BB782BCD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2185" y="6054597"/>
            <a:ext cx="169355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Microsoft JhengHei"/>
              </a:rPr>
              <a:t>-</a:t>
            </a:r>
            <a:endParaRPr lang="zh-HK" alt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485F1D2A-0F58-08ED-2ECA-78B43498F6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6791" y="4053251"/>
            <a:ext cx="185883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Char char="•"/>
            </a:pPr>
            <a:r>
              <a:rPr lang="en-US" altLang="zh-HK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Microsoft JhengHei"/>
              </a:rPr>
              <a:t>-</a:t>
            </a:r>
            <a:endParaRPr lang="zh-HK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93;p2">
            <a:extLst>
              <a:ext uri="{FF2B5EF4-FFF2-40B4-BE49-F238E27FC236}">
                <a16:creationId xmlns:a16="http://schemas.microsoft.com/office/drawing/2014/main" id="{245A074C-50E0-0C9E-9BB1-350317CA05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068" y="3781331"/>
            <a:ext cx="72470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dist"/>
            <a:r>
              <a:rPr lang="en-US" altLang="zh-HK" sz="16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態度</a:t>
            </a:r>
            <a:endParaRPr lang="en-US" altLang="zh-HK" sz="1100" b="1" dirty="0">
              <a:solidFill>
                <a:srgbClr val="0798C6"/>
              </a:solidFill>
              <a:latin typeface="Calibri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4303FD54-C282-A3F1-6204-43FD26666B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7837094"/>
            <a:ext cx="110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</a:rPr>
              <a:t>推薦人評價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F77C6B95-4E86-4E51-23F1-CCAEFACAD4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576" y="8117532"/>
            <a:ext cx="19423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XXXX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年</a:t>
            </a:r>
            <a:r>
              <a:rPr lang="en-US" altLang="zh-HK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X</a:t>
            </a:r>
            <a:r>
              <a:rPr lang="zh-HK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月</a:t>
            </a:r>
            <a:endParaRPr lang="en-US" altLang="zh-HK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  <a:p>
            <a:r>
              <a:rPr lang="zh-HK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姓名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−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  </a:t>
            </a: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推薦人身份</a:t>
            </a:r>
            <a:endParaRPr kumimoji="1" lang="en-US" altLang="zh-HK" sz="105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endParaRPr lang="zh-HK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zh-HK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推薦人的話</a:t>
            </a:r>
            <a:endParaRPr lang="en-US" altLang="zh-HK" sz="1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C127B16-5F95-86C7-3F66-831819B083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635" y="843447"/>
            <a:ext cx="929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sz="1400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自我介紹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73984E1-452C-B091-1D9C-BA54E6BAA6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635" y="2451567"/>
            <a:ext cx="95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HK" altLang="en-US" b="1" dirty="0">
                <a:solidFill>
                  <a:srgbClr val="F46F21"/>
                </a:solidFill>
                <a:latin typeface="HEITI SC MEDIUM" pitchFamily="2" charset="-128"/>
                <a:ea typeface="HEITI SC MEDIUM" pitchFamily="2" charset="-128"/>
                <a:cs typeface="Microsoft JhengHei"/>
                <a:sym typeface="Microsoft JhengHei"/>
              </a:rPr>
              <a:t>個人經驗</a:t>
            </a:r>
            <a:endParaRPr kumimoji="1" lang="zh-HK" altLang="en-US" b="1" dirty="0">
              <a:solidFill>
                <a:srgbClr val="F46F2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202253-3133-F934-305C-8E3CA3D4D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832" y="897289"/>
            <a:ext cx="228600" cy="2286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1FE16FE-7AB7-82F0-E665-EF35E6A63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30" y="2491108"/>
            <a:ext cx="241300" cy="241300"/>
          </a:xfrm>
          <a:prstGeom prst="rect">
            <a:avLst/>
          </a:prstGeom>
        </p:spPr>
      </p:pic>
      <p:sp>
        <p:nvSpPr>
          <p:cNvPr id="17" name="Google Shape;93;p2">
            <a:extLst>
              <a:ext uri="{FF2B5EF4-FFF2-40B4-BE49-F238E27FC236}">
                <a16:creationId xmlns:a16="http://schemas.microsoft.com/office/drawing/2014/main" id="{317CDA8C-3A05-B9F7-14C6-67E9F94ACB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068" y="2803648"/>
            <a:ext cx="70055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dist"/>
            <a:r>
              <a:rPr lang="en-US" altLang="zh-HK" sz="16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價值</a:t>
            </a:r>
            <a:r>
              <a:rPr lang="en-US" altLang="zh-HK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HK" sz="1100" b="1" dirty="0">
              <a:solidFill>
                <a:srgbClr val="0798C6"/>
              </a:solidFill>
              <a:latin typeface="Calibri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EA833B93-1241-B6B6-EEA0-6E8FFB25FF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098" y="8682323"/>
            <a:ext cx="163286" cy="1905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0388456-0838-FD19-2579-686A2834E3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098" y="7905564"/>
            <a:ext cx="163286" cy="1905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4E1C686-1FC2-AE4B-5C20-10E350B61F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34" y="7901664"/>
            <a:ext cx="320492" cy="18695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9FF0B24-F34B-7C31-233A-FC1D3A9071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130" y="6769851"/>
            <a:ext cx="266700" cy="2286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A2D1D52-3D60-D983-6480-4AD433287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7020" y="2519477"/>
            <a:ext cx="215900" cy="1905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6C104C7-5C75-0529-600C-1EA9536E78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916" y="1551444"/>
            <a:ext cx="214499" cy="21449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ADC3003-FA42-A22B-2881-BF335912CE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916" y="1860645"/>
            <a:ext cx="214499" cy="214499"/>
          </a:xfrm>
          <a:prstGeom prst="rect">
            <a:avLst/>
          </a:prstGeom>
        </p:spPr>
      </p:pic>
      <p:sp>
        <p:nvSpPr>
          <p:cNvPr id="25" name="Google Shape;93;p2">
            <a:extLst>
              <a:ext uri="{FF2B5EF4-FFF2-40B4-BE49-F238E27FC236}">
                <a16:creationId xmlns:a16="http://schemas.microsoft.com/office/drawing/2014/main" id="{F2FC0892-BC2F-211A-5D31-72BD3C07D1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068" y="4754840"/>
            <a:ext cx="72470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dist"/>
            <a:r>
              <a:rPr lang="en-US" altLang="zh-HK" sz="16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技能</a:t>
            </a:r>
            <a:endParaRPr lang="en-US" altLang="zh-HK" sz="1100" b="1" dirty="0">
              <a:solidFill>
                <a:srgbClr val="0798C6"/>
              </a:solidFill>
              <a:latin typeface="Calibri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6" name="Google Shape;93;p2">
            <a:extLst>
              <a:ext uri="{FF2B5EF4-FFF2-40B4-BE49-F238E27FC236}">
                <a16:creationId xmlns:a16="http://schemas.microsoft.com/office/drawing/2014/main" id="{304D0F09-B128-B7B0-3B5B-E66C2FE429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068" y="5756881"/>
            <a:ext cx="72470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dist"/>
            <a:r>
              <a:rPr lang="en-US" altLang="zh-HK" sz="16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知識</a:t>
            </a:r>
            <a:r>
              <a:rPr lang="en-US" altLang="zh-HK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HK" sz="1100" b="1" dirty="0">
              <a:solidFill>
                <a:srgbClr val="0798C6"/>
              </a:solidFill>
              <a:latin typeface="Calibri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94310572-1AE1-E595-0FBC-9DF2DE6580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2873117"/>
            <a:ext cx="128450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堅趣/專注興趣</a:t>
            </a:r>
            <a:endParaRPr sz="1200" dirty="0">
              <a:solidFill>
                <a:srgbClr val="0798C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Google Shape;93;p2">
            <a:extLst>
              <a:ext uri="{FF2B5EF4-FFF2-40B4-BE49-F238E27FC236}">
                <a16:creationId xmlns:a16="http://schemas.microsoft.com/office/drawing/2014/main" id="{FFF644A6-DD54-68AB-469A-04D9298705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6" y="3619423"/>
            <a:ext cx="136207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家居或鄰舍照顧</a:t>
            </a:r>
          </a:p>
        </p:txBody>
      </p:sp>
      <p:sp>
        <p:nvSpPr>
          <p:cNvPr id="6" name="Google Shape;93;p2">
            <a:extLst>
              <a:ext uri="{FF2B5EF4-FFF2-40B4-BE49-F238E27FC236}">
                <a16:creationId xmlns:a16="http://schemas.microsoft.com/office/drawing/2014/main" id="{00F51E7B-AF6F-BCC9-EDC8-3B3601390B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4355303"/>
            <a:ext cx="88130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義務工作</a:t>
            </a:r>
          </a:p>
        </p:txBody>
      </p:sp>
      <p:sp>
        <p:nvSpPr>
          <p:cNvPr id="8" name="Google Shape;93;p2">
            <a:extLst>
              <a:ext uri="{FF2B5EF4-FFF2-40B4-BE49-F238E27FC236}">
                <a16:creationId xmlns:a16="http://schemas.microsoft.com/office/drawing/2014/main" id="{10B10164-B8C3-4B8F-912E-D3F48BB545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5092871"/>
            <a:ext cx="242730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職業專才教育及工作探索活動</a:t>
            </a:r>
          </a:p>
        </p:txBody>
      </p:sp>
      <p:sp>
        <p:nvSpPr>
          <p:cNvPr id="11" name="Google Shape;93;p2">
            <a:extLst>
              <a:ext uri="{FF2B5EF4-FFF2-40B4-BE49-F238E27FC236}">
                <a16:creationId xmlns:a16="http://schemas.microsoft.com/office/drawing/2014/main" id="{2FC6BEF6-34C2-8DF6-3D32-A6E0D2170C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5978453"/>
            <a:ext cx="217278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試驗性質的工作</a:t>
            </a:r>
            <a:r>
              <a:rPr lang="en-US" altLang="zh-HK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業務經營</a:t>
            </a:r>
          </a:p>
        </p:txBody>
      </p:sp>
      <p:sp>
        <p:nvSpPr>
          <p:cNvPr id="12" name="Google Shape;93;p2">
            <a:extLst>
              <a:ext uri="{FF2B5EF4-FFF2-40B4-BE49-F238E27FC236}">
                <a16:creationId xmlns:a16="http://schemas.microsoft.com/office/drawing/2014/main" id="{27F9D4B6-8431-9B1C-04D9-CEDC4CD3FA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9987" y="6894775"/>
            <a:ext cx="94821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就業</a:t>
            </a:r>
            <a:r>
              <a:rPr lang="en-US" altLang="zh-HK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HK" altLang="en-US" sz="1200" b="1" dirty="0">
                <a:solidFill>
                  <a:srgbClr val="0798C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創業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CEB4C60-D0F3-9D88-FD77-C04C380315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4854" y="646747"/>
            <a:ext cx="112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照片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如有需要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" panose="020B0604030504040204" pitchFamily="34" charset="-120"/>
                <a:cs typeface="Microsoft JhengHei"/>
                <a:sym typeface="Microsoft JhengHei"/>
              </a:rPr>
              <a:t>)</a:t>
            </a:r>
            <a:endParaRPr lang="zh-HK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27" name="Google Shape;91;p2">
            <a:extLst>
              <a:ext uri="{FF2B5EF4-FFF2-40B4-BE49-F238E27FC236}">
                <a16:creationId xmlns:a16="http://schemas.microsoft.com/office/drawing/2014/main" id="{610CF756-671C-86FF-9511-72E0EAA8CD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3900" y="311828"/>
            <a:ext cx="17895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Arial"/>
              </a:rPr>
              <a:t>中文名稱</a:t>
            </a:r>
            <a:endParaRPr lang="zh-HK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28" name="Google Shape;91;p2">
            <a:extLst>
              <a:ext uri="{FF2B5EF4-FFF2-40B4-BE49-F238E27FC236}">
                <a16:creationId xmlns:a16="http://schemas.microsoft.com/office/drawing/2014/main" id="{FEAB7820-DFC9-4E37-A0B0-36BF7ED897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78106" y="361133"/>
            <a:ext cx="19495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H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SungHK-Bold" pitchFamily="2" charset="-128"/>
                <a:cs typeface="Times New Roman" panose="02020603050405020304" pitchFamily="18" charset="0"/>
                <a:sym typeface="Calibri"/>
              </a:rPr>
              <a:t>英文名稱</a:t>
            </a:r>
            <a:endParaRPr lang="en-US" altLang="zh-HK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SungHK-Bold" pitchFamily="2" charset="-128"/>
              <a:cs typeface="Times New Roman" panose="02020603050405020304" pitchFamily="18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95B3996-9687-3B9D-1BA8-3E71DF57C7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1245" y="1163909"/>
            <a:ext cx="38732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簡單自我介紹</a:t>
            </a:r>
          </a:p>
        </p:txBody>
      </p:sp>
    </p:spTree>
    <p:extLst>
      <p:ext uri="{BB962C8B-B14F-4D97-AF65-F5344CB8AC3E}">
        <p14:creationId xmlns:p14="http://schemas.microsoft.com/office/powerpoint/2010/main" val="2497549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41;p12">
            <a:extLst>
              <a:ext uri="{FF2B5EF4-FFF2-40B4-BE49-F238E27FC236}">
                <a16:creationId xmlns:a16="http://schemas.microsoft.com/office/drawing/2014/main" id="{C3C02F71-1FFA-76BD-96B9-0F1C32A253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70593" y="5707411"/>
            <a:ext cx="1285945" cy="3611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主動傾聽的技能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行政事務技能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教練</a:t>
            </a:r>
            <a:r>
              <a:rPr lang="en-US" altLang="zh-HK" sz="1050" dirty="0"/>
              <a:t>/</a:t>
            </a:r>
            <a:r>
              <a:rPr lang="zh-HK" altLang="en-US" sz="1050" dirty="0"/>
              <a:t>監察的技能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電腦技能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輔導</a:t>
            </a:r>
            <a:r>
              <a:rPr lang="en-US" altLang="zh-HK" sz="1050" dirty="0"/>
              <a:t>/</a:t>
            </a:r>
            <a:r>
              <a:rPr lang="zh-HK" altLang="en-US" sz="1050" dirty="0"/>
              <a:t>調解的技能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批判思考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人際交往的技能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語文技能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財務資源管理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人力管理</a:t>
            </a:r>
          </a:p>
          <a:p>
            <a:pPr marL="182956" marR="0" lvl="0" indent="-171450" algn="l" rtl="0">
              <a:spcBef>
                <a:spcPts val="294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數學技能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視覺感知能力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遊說的技能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操作的技能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科學技能</a:t>
            </a:r>
            <a:endParaRPr lang="en-US" altLang="zh-HK" sz="1050" dirty="0"/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人際感知能力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教學培訓的技能</a:t>
            </a: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1050" dirty="0"/>
              <a:t>書寫的技能</a:t>
            </a:r>
            <a:endParaRPr sz="1050" dirty="0"/>
          </a:p>
        </p:txBody>
      </p:sp>
      <p:sp>
        <p:nvSpPr>
          <p:cNvPr id="9" name="Google Shape;541;p12">
            <a:extLst>
              <a:ext uri="{FF2B5EF4-FFF2-40B4-BE49-F238E27FC236}">
                <a16:creationId xmlns:a16="http://schemas.microsoft.com/office/drawing/2014/main" id="{AD404464-FCFD-A986-FDDA-52AF5E4B9D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93222" y="5682126"/>
            <a:ext cx="1382358" cy="392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行政和管理相關知識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建築和施工相關知識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文書處理相關知識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電腦和電子產品相關知識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設計相關知識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教育和培訓相關知識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藝術相關知識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食物生產相關知識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地理相關知識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法律和政府相關知識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機械相關知識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人事和人力資源相關知識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物理相關知識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心理學相關知識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銷售和宣傳相關知識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電子通訊相關知識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運輸及物流相關知識</a:t>
            </a: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381" marR="81694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由家庭</a:t>
            </a:r>
            <a:r>
              <a:rPr lang="en-US" altLang="zh-HK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/</a:t>
            </a: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鄰舍照顧發展出的知識</a:t>
            </a:r>
            <a:r>
              <a:rPr lang="en-US" altLang="zh-HK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(</a:t>
            </a: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請註明</a:t>
            </a:r>
            <a:r>
              <a:rPr lang="en-US" altLang="zh-HK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)</a:t>
            </a:r>
            <a:r>
              <a:rPr lang="zh-HK" altLang="en-US" sz="960" dirty="0">
                <a:solidFill>
                  <a:srgbClr val="231F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*</a:t>
            </a:r>
            <a:endParaRPr lang="en-US" altLang="zh-HK" sz="960" dirty="0">
              <a:solidFill>
                <a:srgbClr val="231F2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381" marR="81694" indent="-171450">
              <a:buFont typeface="Arial" panose="020B0604020202020204" pitchFamily="34" charset="0"/>
              <a:buChar char="•"/>
            </a:pPr>
            <a:r>
              <a:rPr lang="zh-HK" altLang="en-US" sz="96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由興趣發展專注興趣 堅趣發展出的知識</a:t>
            </a:r>
            <a:r>
              <a:rPr lang="en-US" altLang="zh-HK" sz="96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HK" altLang="en-US" sz="96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請註明</a:t>
            </a:r>
            <a:r>
              <a:rPr lang="en-US" altLang="zh-HK" sz="96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)*</a:t>
            </a:r>
            <a:endParaRPr lang="zh-HK" altLang="en-US" sz="96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381" marR="81694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HK" altLang="en-US" sz="96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96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Google Shape;536;p12">
            <a:extLst>
              <a:ext uri="{FF2B5EF4-FFF2-40B4-BE49-F238E27FC236}">
                <a16:creationId xmlns:a16="http://schemas.microsoft.com/office/drawing/2014/main" id="{6515ADA8-9ED8-F9B3-01BA-F07DE701B4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9201" y="5692283"/>
            <a:ext cx="1515942" cy="332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生物相關知識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化學相關知識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通訊和媒體相關知識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客戶和個人服務相關知識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經濟和會計相關知識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工程與科技相關知識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第一語言</a:t>
            </a:r>
            <a:r>
              <a:rPr lang="en-US" sz="9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母語</a:t>
            </a:r>
            <a:r>
              <a:rPr lang="en-US" sz="9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外語相關知識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歷史與考古相關知識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數學相關知識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4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醫學和牙科相關知識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哲學與神學相關知識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生產和加工相關知識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公共安全和保安相關知識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社會學與人類學相關知識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治療和輔導相關知識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82956" marR="0" lvl="0" indent="-171450" algn="l" rtl="0">
              <a:lnSpc>
                <a:spcPct val="110196"/>
              </a:lnSpc>
              <a:spcBef>
                <a:spcPts val="2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由義務工作發展出的知識</a:t>
            </a:r>
            <a:r>
              <a:rPr lang="en-US" sz="9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(</a:t>
            </a:r>
            <a:r>
              <a:rPr lang="en-US" sz="95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請註明</a:t>
            </a:r>
            <a:r>
              <a:rPr lang="en-US" sz="9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)*</a:t>
            </a:r>
            <a:endParaRPr sz="9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Google Shape;541;p12">
            <a:extLst>
              <a:ext uri="{FF2B5EF4-FFF2-40B4-BE49-F238E27FC236}">
                <a16:creationId xmlns:a16="http://schemas.microsoft.com/office/drawing/2014/main" id="{E5F158AA-2FC0-A98F-7693-8BF5CCB008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2039" y="5707411"/>
            <a:ext cx="1439973" cy="381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主動學習的技能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適應的技能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分析</a:t>
            </a:r>
            <a:r>
              <a:rPr lang="en-US" altLang="zh-HK" sz="1050" dirty="0"/>
              <a:t>/</a:t>
            </a:r>
            <a:r>
              <a:rPr lang="zh-HK" altLang="en-US" sz="1050" dirty="0"/>
              <a:t>邏輯思維的技能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解難的技能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合作的技能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創造性思維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創新的技能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判斷和決策技能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領導技能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物資管理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機械能力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口頭溝通技能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表演技能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企劃</a:t>
            </a:r>
            <a:r>
              <a:rPr lang="en-US" altLang="zh-HK" sz="1050" dirty="0"/>
              <a:t>/</a:t>
            </a:r>
            <a:r>
              <a:rPr lang="zh-HK" altLang="en-US" sz="1050" dirty="0"/>
              <a:t>組織的技能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閱讀理解的技能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服務</a:t>
            </a:r>
            <a:r>
              <a:rPr lang="en-US" altLang="zh-HK" sz="1050" dirty="0"/>
              <a:t>/</a:t>
            </a:r>
            <a:r>
              <a:rPr lang="zh-HK" altLang="en-US" sz="1050" dirty="0"/>
              <a:t>招待技巧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說話的技能</a:t>
            </a:r>
            <a:endParaRPr lang="en-US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zh-HK" altLang="en-US" sz="1050" dirty="0"/>
              <a:t>時間管理的技能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endParaRPr lang="zh-HK" altLang="en-US" sz="1050" dirty="0"/>
          </a:p>
        </p:txBody>
      </p:sp>
      <p:sp>
        <p:nvSpPr>
          <p:cNvPr id="13" name="Google Shape;541;p12">
            <a:extLst>
              <a:ext uri="{FF2B5EF4-FFF2-40B4-BE49-F238E27FC236}">
                <a16:creationId xmlns:a16="http://schemas.microsoft.com/office/drawing/2014/main" id="{FC8BAE97-0A23-C596-B3E9-64B5283DA7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2040" y="1253647"/>
            <a:ext cx="1384094" cy="394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舒適的生活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才能應用</a:t>
            </a:r>
            <a:r>
              <a:rPr lang="en-US" altLang="zh-HK" sz="1050" dirty="0"/>
              <a:t> </a:t>
            </a:r>
            <a:r>
              <a:rPr lang="en-US" altLang="zh-HK" sz="1000" dirty="0"/>
              <a:t>(</a:t>
            </a:r>
            <a:r>
              <a:rPr lang="zh-HK" altLang="en-US" sz="1000" dirty="0"/>
              <a:t>如應用智力、管理能力、理性分析能力、體能等</a:t>
            </a:r>
            <a:r>
              <a:rPr lang="en-US" altLang="zh-HK" sz="1000" dirty="0"/>
              <a:t>)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在工作上創造美好事物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關心他人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遵從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經濟回報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公平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身心健康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謙卑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內心的平靜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仁慈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忠誠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權力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隱私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責任感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安全感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自我肯定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信仰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重視與上司的關係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zh-HK" altLang="en-US" sz="1050" dirty="0"/>
              <a:t>友誼</a:t>
            </a:r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endParaRPr lang="zh-HK" altLang="en-US" sz="1050" dirty="0"/>
          </a:p>
        </p:txBody>
      </p:sp>
      <p:sp>
        <p:nvSpPr>
          <p:cNvPr id="15" name="Google Shape;541;p12">
            <a:extLst>
              <a:ext uri="{FF2B5EF4-FFF2-40B4-BE49-F238E27FC236}">
                <a16:creationId xmlns:a16="http://schemas.microsoft.com/office/drawing/2014/main" id="{EF4CF035-32D3-4013-6307-B66242527A6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64796" y="1240768"/>
            <a:ext cx="1384094" cy="396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325" rIns="0" bIns="0" anchor="t" anchorCtr="0">
            <a:spAutoFit/>
          </a:bodyPr>
          <a:lstStyle/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智慧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/>
              <a:t>世界和平</a:t>
            </a:r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成就感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歸屬感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環保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創意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平等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自由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誠實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獨立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互相依靠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選擇個人生活方式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個人的全面發展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個人聲望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在意與工作夥伴的關係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冒險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自律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社會認可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刺激的生活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遵循傳統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工作的多樣性</a:t>
            </a:r>
            <a:endParaRPr lang="en-US" altLang="zh-HK" sz="1050" dirty="0"/>
          </a:p>
          <a:p>
            <a:pPr marL="182956" indent="-171450">
              <a:buFont typeface="Arial" panose="020B0604020202020204" pitchFamily="34" charset="0"/>
              <a:buChar char="•"/>
            </a:pPr>
            <a:r>
              <a:rPr lang="en-US" altLang="zh-HK" sz="1050" dirty="0" err="1"/>
              <a:t>安全的工作環境</a:t>
            </a:r>
            <a:endParaRPr lang="zh-HK" altLang="zh-HK" sz="1050" dirty="0"/>
          </a:p>
          <a:p>
            <a:pPr marL="182956" indent="-171450">
              <a:spcBef>
                <a:spcPts val="290"/>
              </a:spcBef>
              <a:buFont typeface="Arial" panose="020B0604020202020204" pitchFamily="34" charset="0"/>
              <a:buChar char="•"/>
            </a:pPr>
            <a:endParaRPr lang="zh-HK" altLang="en-US" sz="1050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D96569A-0316-844C-5D5B-C8250E21136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4341" y="231080"/>
            <a:ext cx="6594779" cy="9424728"/>
            <a:chOff x="124341" y="231080"/>
            <a:chExt cx="6594779" cy="9424728"/>
          </a:xfrm>
        </p:grpSpPr>
        <p:grpSp>
          <p:nvGrpSpPr>
            <p:cNvPr id="528" name="Google Shape;528;p12"/>
            <p:cNvGrpSpPr>
              <a:grpSpLocks noGrp="1" noUngrp="1" noRot="1" noMove="1" noResize="1"/>
            </p:cNvGrpSpPr>
            <p:nvPr/>
          </p:nvGrpSpPr>
          <p:grpSpPr>
            <a:xfrm>
              <a:off x="124341" y="231080"/>
              <a:ext cx="6594779" cy="9424728"/>
              <a:chOff x="137241" y="135106"/>
              <a:chExt cx="7279005" cy="10402570"/>
            </a:xfrm>
          </p:grpSpPr>
          <p:sp>
            <p:nvSpPr>
              <p:cNvPr id="529" name="Google Shape;529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37241" y="135106"/>
                <a:ext cx="7279005" cy="10402570"/>
              </a:xfrm>
              <a:custGeom>
                <a:avLst/>
                <a:gdLst/>
                <a:ahLst/>
                <a:cxnLst/>
                <a:rect l="l" t="t" r="r" b="b"/>
                <a:pathLst>
                  <a:path w="7279005" h="10402570" extrusionOk="0">
                    <a:moveTo>
                      <a:pt x="6979094" y="10402112"/>
                    </a:moveTo>
                    <a:lnTo>
                      <a:pt x="299440" y="10402112"/>
                    </a:lnTo>
                    <a:lnTo>
                      <a:pt x="250869" y="10398193"/>
                    </a:lnTo>
                    <a:lnTo>
                      <a:pt x="204793" y="10386847"/>
                    </a:lnTo>
                    <a:lnTo>
                      <a:pt x="161829" y="10368690"/>
                    </a:lnTo>
                    <a:lnTo>
                      <a:pt x="122593" y="10344339"/>
                    </a:lnTo>
                    <a:lnTo>
                      <a:pt x="87703" y="10314411"/>
                    </a:lnTo>
                    <a:lnTo>
                      <a:pt x="57773" y="10279521"/>
                    </a:lnTo>
                    <a:lnTo>
                      <a:pt x="33422" y="10240288"/>
                    </a:lnTo>
                    <a:lnTo>
                      <a:pt x="15265" y="10197326"/>
                    </a:lnTo>
                    <a:lnTo>
                      <a:pt x="3919" y="10151252"/>
                    </a:lnTo>
                    <a:lnTo>
                      <a:pt x="0" y="10102684"/>
                    </a:lnTo>
                    <a:lnTo>
                      <a:pt x="0" y="299427"/>
                    </a:lnTo>
                    <a:lnTo>
                      <a:pt x="3919" y="250859"/>
                    </a:lnTo>
                    <a:lnTo>
                      <a:pt x="15265" y="204786"/>
                    </a:lnTo>
                    <a:lnTo>
                      <a:pt x="33422" y="161824"/>
                    </a:lnTo>
                    <a:lnTo>
                      <a:pt x="57773" y="122590"/>
                    </a:lnTo>
                    <a:lnTo>
                      <a:pt x="87703" y="87701"/>
                    </a:lnTo>
                    <a:lnTo>
                      <a:pt x="122593" y="57773"/>
                    </a:lnTo>
                    <a:lnTo>
                      <a:pt x="161829" y="33422"/>
                    </a:lnTo>
                    <a:lnTo>
                      <a:pt x="204793" y="15265"/>
                    </a:lnTo>
                    <a:lnTo>
                      <a:pt x="250869" y="3919"/>
                    </a:lnTo>
                    <a:lnTo>
                      <a:pt x="299440" y="0"/>
                    </a:lnTo>
                    <a:lnTo>
                      <a:pt x="6979094" y="0"/>
                    </a:lnTo>
                    <a:lnTo>
                      <a:pt x="7027662" y="3919"/>
                    </a:lnTo>
                    <a:lnTo>
                      <a:pt x="7073735" y="15265"/>
                    </a:lnTo>
                    <a:lnTo>
                      <a:pt x="7116697" y="33422"/>
                    </a:lnTo>
                    <a:lnTo>
                      <a:pt x="7155931" y="57773"/>
                    </a:lnTo>
                    <a:lnTo>
                      <a:pt x="7190820" y="87701"/>
                    </a:lnTo>
                    <a:lnTo>
                      <a:pt x="7220749" y="122590"/>
                    </a:lnTo>
                    <a:lnTo>
                      <a:pt x="7245100" y="161824"/>
                    </a:lnTo>
                    <a:lnTo>
                      <a:pt x="7263257" y="204786"/>
                    </a:lnTo>
                    <a:lnTo>
                      <a:pt x="7274603" y="250859"/>
                    </a:lnTo>
                    <a:lnTo>
                      <a:pt x="7278522" y="299427"/>
                    </a:lnTo>
                    <a:lnTo>
                      <a:pt x="7278522" y="10102684"/>
                    </a:lnTo>
                    <a:lnTo>
                      <a:pt x="7274603" y="10151252"/>
                    </a:lnTo>
                    <a:lnTo>
                      <a:pt x="7263257" y="10197326"/>
                    </a:lnTo>
                    <a:lnTo>
                      <a:pt x="7245100" y="10240288"/>
                    </a:lnTo>
                    <a:lnTo>
                      <a:pt x="7220749" y="10279521"/>
                    </a:lnTo>
                    <a:lnTo>
                      <a:pt x="7190820" y="10314411"/>
                    </a:lnTo>
                    <a:lnTo>
                      <a:pt x="7155931" y="10344339"/>
                    </a:lnTo>
                    <a:lnTo>
                      <a:pt x="7116697" y="10368690"/>
                    </a:lnTo>
                    <a:lnTo>
                      <a:pt x="7073735" y="10386847"/>
                    </a:lnTo>
                    <a:lnTo>
                      <a:pt x="7027662" y="10398193"/>
                    </a:lnTo>
                    <a:lnTo>
                      <a:pt x="6979094" y="10402112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D1D2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17358" y="149110"/>
                <a:ext cx="2918460" cy="479425"/>
              </a:xfrm>
              <a:custGeom>
                <a:avLst/>
                <a:gdLst/>
                <a:ahLst/>
                <a:cxnLst/>
                <a:rect l="l" t="t" r="r" b="b"/>
                <a:pathLst>
                  <a:path w="2918460" h="479425" extrusionOk="0">
                    <a:moveTo>
                      <a:pt x="2918294" y="0"/>
                    </a:moveTo>
                    <a:lnTo>
                      <a:pt x="0" y="0"/>
                    </a:lnTo>
                    <a:lnTo>
                      <a:pt x="0" y="361086"/>
                    </a:lnTo>
                    <a:lnTo>
                      <a:pt x="9255" y="406932"/>
                    </a:lnTo>
                    <a:lnTo>
                      <a:pt x="34496" y="444369"/>
                    </a:lnTo>
                    <a:lnTo>
                      <a:pt x="71933" y="469610"/>
                    </a:lnTo>
                    <a:lnTo>
                      <a:pt x="117779" y="478866"/>
                    </a:lnTo>
                    <a:lnTo>
                      <a:pt x="2800515" y="478866"/>
                    </a:lnTo>
                    <a:lnTo>
                      <a:pt x="2846360" y="469610"/>
                    </a:lnTo>
                    <a:lnTo>
                      <a:pt x="2883798" y="444369"/>
                    </a:lnTo>
                    <a:lnTo>
                      <a:pt x="2909039" y="406932"/>
                    </a:lnTo>
                    <a:lnTo>
                      <a:pt x="2918294" y="361086"/>
                    </a:lnTo>
                    <a:lnTo>
                      <a:pt x="2918294" y="0"/>
                    </a:lnTo>
                    <a:close/>
                  </a:path>
                </a:pathLst>
              </a:custGeom>
              <a:solidFill>
                <a:srgbClr val="D1D2D3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7" y="5677979"/>
                <a:ext cx="3346450" cy="464058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640580" extrusionOk="0">
                    <a:moveTo>
                      <a:pt x="3098253" y="4640097"/>
                    </a:moveTo>
                    <a:lnTo>
                      <a:pt x="248043" y="4640097"/>
                    </a:lnTo>
                    <a:lnTo>
                      <a:pt x="198053" y="4635057"/>
                    </a:lnTo>
                    <a:lnTo>
                      <a:pt x="151492" y="4620603"/>
                    </a:lnTo>
                    <a:lnTo>
                      <a:pt x="109358" y="4597732"/>
                    </a:lnTo>
                    <a:lnTo>
                      <a:pt x="72648" y="4567442"/>
                    </a:lnTo>
                    <a:lnTo>
                      <a:pt x="42360" y="4530730"/>
                    </a:lnTo>
                    <a:lnTo>
                      <a:pt x="19491" y="4488594"/>
                    </a:lnTo>
                    <a:lnTo>
                      <a:pt x="5039" y="4442032"/>
                    </a:lnTo>
                    <a:lnTo>
                      <a:pt x="0" y="4392041"/>
                    </a:lnTo>
                    <a:lnTo>
                      <a:pt x="0" y="248056"/>
                    </a:lnTo>
                    <a:lnTo>
                      <a:pt x="5039" y="198065"/>
                    </a:lnTo>
                    <a:lnTo>
                      <a:pt x="19491" y="151502"/>
                    </a:lnTo>
                    <a:lnTo>
                      <a:pt x="42360" y="109366"/>
                    </a:lnTo>
                    <a:lnTo>
                      <a:pt x="72648" y="72655"/>
                    </a:lnTo>
                    <a:lnTo>
                      <a:pt x="109358" y="42364"/>
                    </a:lnTo>
                    <a:lnTo>
                      <a:pt x="151492" y="19493"/>
                    </a:lnTo>
                    <a:lnTo>
                      <a:pt x="198053" y="5039"/>
                    </a:lnTo>
                    <a:lnTo>
                      <a:pt x="248043" y="0"/>
                    </a:lnTo>
                    <a:lnTo>
                      <a:pt x="3098253" y="0"/>
                    </a:lnTo>
                    <a:lnTo>
                      <a:pt x="3148245" y="5039"/>
                    </a:lnTo>
                    <a:lnTo>
                      <a:pt x="3194807" y="19493"/>
                    </a:lnTo>
                    <a:lnTo>
                      <a:pt x="3236943" y="42364"/>
                    </a:lnTo>
                    <a:lnTo>
                      <a:pt x="3273655" y="72655"/>
                    </a:lnTo>
                    <a:lnTo>
                      <a:pt x="3303945" y="109366"/>
                    </a:lnTo>
                    <a:lnTo>
                      <a:pt x="3326816" y="151502"/>
                    </a:lnTo>
                    <a:lnTo>
                      <a:pt x="3341270" y="198065"/>
                    </a:lnTo>
                    <a:lnTo>
                      <a:pt x="3346310" y="248056"/>
                    </a:lnTo>
                    <a:lnTo>
                      <a:pt x="3346310" y="4392041"/>
                    </a:lnTo>
                    <a:lnTo>
                      <a:pt x="3341270" y="4442032"/>
                    </a:lnTo>
                    <a:lnTo>
                      <a:pt x="3326816" y="4488594"/>
                    </a:lnTo>
                    <a:lnTo>
                      <a:pt x="3303945" y="4530730"/>
                    </a:lnTo>
                    <a:lnTo>
                      <a:pt x="3273655" y="4567442"/>
                    </a:lnTo>
                    <a:lnTo>
                      <a:pt x="3236943" y="4597732"/>
                    </a:lnTo>
                    <a:lnTo>
                      <a:pt x="3194807" y="4620603"/>
                    </a:lnTo>
                    <a:lnTo>
                      <a:pt x="3148245" y="4635057"/>
                    </a:lnTo>
                    <a:lnTo>
                      <a:pt x="3098253" y="4640097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ADDAE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5" y="5677986"/>
                <a:ext cx="3346450" cy="408939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39" extrusionOk="0">
                    <a:moveTo>
                      <a:pt x="3054477" y="0"/>
                    </a:moveTo>
                    <a:lnTo>
                      <a:pt x="306412" y="0"/>
                    </a:lnTo>
                    <a:lnTo>
                      <a:pt x="256711" y="4010"/>
                    </a:lnTo>
                    <a:lnTo>
                      <a:pt x="209562" y="15621"/>
                    </a:lnTo>
                    <a:lnTo>
                      <a:pt x="165598" y="34201"/>
                    </a:lnTo>
                    <a:lnTo>
                      <a:pt x="125449" y="59119"/>
                    </a:lnTo>
                    <a:lnTo>
                      <a:pt x="89746" y="89746"/>
                    </a:lnTo>
                    <a:lnTo>
                      <a:pt x="59119" y="125449"/>
                    </a:lnTo>
                    <a:lnTo>
                      <a:pt x="34201" y="165598"/>
                    </a:lnTo>
                    <a:lnTo>
                      <a:pt x="15621" y="209562"/>
                    </a:lnTo>
                    <a:lnTo>
                      <a:pt x="4010" y="256711"/>
                    </a:lnTo>
                    <a:lnTo>
                      <a:pt x="0" y="306412"/>
                    </a:lnTo>
                    <a:lnTo>
                      <a:pt x="0" y="408559"/>
                    </a:lnTo>
                    <a:lnTo>
                      <a:pt x="3346310" y="408559"/>
                    </a:lnTo>
                    <a:lnTo>
                      <a:pt x="3346310" y="291833"/>
                    </a:lnTo>
                    <a:lnTo>
                      <a:pt x="3342490" y="244496"/>
                    </a:lnTo>
                    <a:lnTo>
                      <a:pt x="3331432" y="199591"/>
                    </a:lnTo>
                    <a:lnTo>
                      <a:pt x="3313736" y="157718"/>
                    </a:lnTo>
                    <a:lnTo>
                      <a:pt x="3290003" y="119480"/>
                    </a:lnTo>
                    <a:lnTo>
                      <a:pt x="3260834" y="85475"/>
                    </a:lnTo>
                    <a:lnTo>
                      <a:pt x="3226830" y="56306"/>
                    </a:lnTo>
                    <a:lnTo>
                      <a:pt x="3188591" y="32573"/>
                    </a:lnTo>
                    <a:lnTo>
                      <a:pt x="3146719" y="14877"/>
                    </a:lnTo>
                    <a:lnTo>
                      <a:pt x="3101814" y="3819"/>
                    </a:lnTo>
                    <a:lnTo>
                      <a:pt x="3054477" y="0"/>
                    </a:lnTo>
                    <a:close/>
                  </a:path>
                </a:pathLst>
              </a:custGeom>
              <a:solidFill>
                <a:srgbClr val="ADDAE4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5" y="5677986"/>
                <a:ext cx="3346450" cy="408939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39" extrusionOk="0">
                    <a:moveTo>
                      <a:pt x="3346310" y="408559"/>
                    </a:moveTo>
                    <a:lnTo>
                      <a:pt x="0" y="408559"/>
                    </a:lnTo>
                    <a:lnTo>
                      <a:pt x="0" y="306412"/>
                    </a:lnTo>
                    <a:lnTo>
                      <a:pt x="4010" y="256711"/>
                    </a:lnTo>
                    <a:lnTo>
                      <a:pt x="15621" y="209562"/>
                    </a:lnTo>
                    <a:lnTo>
                      <a:pt x="34201" y="165598"/>
                    </a:lnTo>
                    <a:lnTo>
                      <a:pt x="59119" y="125449"/>
                    </a:lnTo>
                    <a:lnTo>
                      <a:pt x="89746" y="89746"/>
                    </a:lnTo>
                    <a:lnTo>
                      <a:pt x="125449" y="59119"/>
                    </a:lnTo>
                    <a:lnTo>
                      <a:pt x="165598" y="34201"/>
                    </a:lnTo>
                    <a:lnTo>
                      <a:pt x="209562" y="15621"/>
                    </a:lnTo>
                    <a:lnTo>
                      <a:pt x="256711" y="4010"/>
                    </a:lnTo>
                    <a:lnTo>
                      <a:pt x="306412" y="0"/>
                    </a:lnTo>
                    <a:lnTo>
                      <a:pt x="3054477" y="0"/>
                    </a:lnTo>
                    <a:lnTo>
                      <a:pt x="3101814" y="3819"/>
                    </a:lnTo>
                    <a:lnTo>
                      <a:pt x="3146719" y="14877"/>
                    </a:lnTo>
                    <a:lnTo>
                      <a:pt x="3188591" y="32573"/>
                    </a:lnTo>
                    <a:lnTo>
                      <a:pt x="3226830" y="56306"/>
                    </a:lnTo>
                    <a:lnTo>
                      <a:pt x="3260834" y="85475"/>
                    </a:lnTo>
                    <a:lnTo>
                      <a:pt x="3290003" y="119480"/>
                    </a:lnTo>
                    <a:lnTo>
                      <a:pt x="3313736" y="157718"/>
                    </a:lnTo>
                    <a:lnTo>
                      <a:pt x="3331432" y="199591"/>
                    </a:lnTo>
                    <a:lnTo>
                      <a:pt x="3342490" y="244496"/>
                    </a:lnTo>
                    <a:lnTo>
                      <a:pt x="3346310" y="291833"/>
                    </a:lnTo>
                    <a:lnTo>
                      <a:pt x="3346310" y="408559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ADDAE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4" name="Google Shape;534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02048" y="5277856"/>
              <a:ext cx="7008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K 知識</a:t>
              </a:r>
              <a:endParaRPr sz="1812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grpSp>
          <p:nvGrpSpPr>
            <p:cNvPr id="537" name="Google Shape;537;p12"/>
            <p:cNvGrpSpPr>
              <a:grpSpLocks noGrp="1" noUngrp="1" noRot="1" noMove="1" noResize="1"/>
            </p:cNvGrpSpPr>
            <p:nvPr/>
          </p:nvGrpSpPr>
          <p:grpSpPr>
            <a:xfrm>
              <a:off x="281401" y="5257227"/>
              <a:ext cx="3031885" cy="4204365"/>
              <a:chOff x="310597" y="5682729"/>
              <a:chExt cx="3346451" cy="4640580"/>
            </a:xfrm>
          </p:grpSpPr>
          <p:sp>
            <p:nvSpPr>
              <p:cNvPr id="538" name="Google Shape;538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0598" y="5682729"/>
                <a:ext cx="3346450" cy="464058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640580" extrusionOk="0">
                    <a:moveTo>
                      <a:pt x="3098253" y="4640097"/>
                    </a:moveTo>
                    <a:lnTo>
                      <a:pt x="248043" y="4640097"/>
                    </a:lnTo>
                    <a:lnTo>
                      <a:pt x="198053" y="4635057"/>
                    </a:lnTo>
                    <a:lnTo>
                      <a:pt x="151492" y="4620603"/>
                    </a:lnTo>
                    <a:lnTo>
                      <a:pt x="109358" y="4597732"/>
                    </a:lnTo>
                    <a:lnTo>
                      <a:pt x="72648" y="4567442"/>
                    </a:lnTo>
                    <a:lnTo>
                      <a:pt x="42360" y="4530730"/>
                    </a:lnTo>
                    <a:lnTo>
                      <a:pt x="19491" y="4488594"/>
                    </a:lnTo>
                    <a:lnTo>
                      <a:pt x="5039" y="4442032"/>
                    </a:lnTo>
                    <a:lnTo>
                      <a:pt x="0" y="4392041"/>
                    </a:lnTo>
                    <a:lnTo>
                      <a:pt x="0" y="248056"/>
                    </a:lnTo>
                    <a:lnTo>
                      <a:pt x="5039" y="198065"/>
                    </a:lnTo>
                    <a:lnTo>
                      <a:pt x="19491" y="151502"/>
                    </a:lnTo>
                    <a:lnTo>
                      <a:pt x="42360" y="109366"/>
                    </a:lnTo>
                    <a:lnTo>
                      <a:pt x="72648" y="72655"/>
                    </a:lnTo>
                    <a:lnTo>
                      <a:pt x="109358" y="42364"/>
                    </a:lnTo>
                    <a:lnTo>
                      <a:pt x="151492" y="19493"/>
                    </a:lnTo>
                    <a:lnTo>
                      <a:pt x="198053" y="5039"/>
                    </a:lnTo>
                    <a:lnTo>
                      <a:pt x="248043" y="0"/>
                    </a:lnTo>
                    <a:lnTo>
                      <a:pt x="3098253" y="0"/>
                    </a:lnTo>
                    <a:lnTo>
                      <a:pt x="3148245" y="5039"/>
                    </a:lnTo>
                    <a:lnTo>
                      <a:pt x="3194807" y="19493"/>
                    </a:lnTo>
                    <a:lnTo>
                      <a:pt x="3236943" y="42364"/>
                    </a:lnTo>
                    <a:lnTo>
                      <a:pt x="3273655" y="72655"/>
                    </a:lnTo>
                    <a:lnTo>
                      <a:pt x="3303945" y="109366"/>
                    </a:lnTo>
                    <a:lnTo>
                      <a:pt x="3326816" y="151502"/>
                    </a:lnTo>
                    <a:lnTo>
                      <a:pt x="3341270" y="198065"/>
                    </a:lnTo>
                    <a:lnTo>
                      <a:pt x="3346310" y="248056"/>
                    </a:lnTo>
                    <a:lnTo>
                      <a:pt x="3346310" y="4392041"/>
                    </a:lnTo>
                    <a:lnTo>
                      <a:pt x="3341270" y="4442032"/>
                    </a:lnTo>
                    <a:lnTo>
                      <a:pt x="3326816" y="4488594"/>
                    </a:lnTo>
                    <a:lnTo>
                      <a:pt x="3303945" y="4530730"/>
                    </a:lnTo>
                    <a:lnTo>
                      <a:pt x="3273655" y="4567442"/>
                    </a:lnTo>
                    <a:lnTo>
                      <a:pt x="3236943" y="4597732"/>
                    </a:lnTo>
                    <a:lnTo>
                      <a:pt x="3194807" y="4620603"/>
                    </a:lnTo>
                    <a:lnTo>
                      <a:pt x="3148245" y="4635057"/>
                    </a:lnTo>
                    <a:lnTo>
                      <a:pt x="3098253" y="4640097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0F2B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0597" y="5682735"/>
                <a:ext cx="3346450" cy="408939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39" extrusionOk="0">
                    <a:moveTo>
                      <a:pt x="3054477" y="0"/>
                    </a:moveTo>
                    <a:lnTo>
                      <a:pt x="306412" y="0"/>
                    </a:lnTo>
                    <a:lnTo>
                      <a:pt x="256711" y="4010"/>
                    </a:lnTo>
                    <a:lnTo>
                      <a:pt x="209562" y="15621"/>
                    </a:lnTo>
                    <a:lnTo>
                      <a:pt x="165598" y="34201"/>
                    </a:lnTo>
                    <a:lnTo>
                      <a:pt x="125449" y="59119"/>
                    </a:lnTo>
                    <a:lnTo>
                      <a:pt x="89746" y="89746"/>
                    </a:lnTo>
                    <a:lnTo>
                      <a:pt x="59119" y="125449"/>
                    </a:lnTo>
                    <a:lnTo>
                      <a:pt x="34201" y="165598"/>
                    </a:lnTo>
                    <a:lnTo>
                      <a:pt x="15621" y="209562"/>
                    </a:lnTo>
                    <a:lnTo>
                      <a:pt x="4010" y="256711"/>
                    </a:lnTo>
                    <a:lnTo>
                      <a:pt x="0" y="306412"/>
                    </a:lnTo>
                    <a:lnTo>
                      <a:pt x="0" y="408559"/>
                    </a:lnTo>
                    <a:lnTo>
                      <a:pt x="3346310" y="408559"/>
                    </a:lnTo>
                    <a:lnTo>
                      <a:pt x="3346310" y="291833"/>
                    </a:lnTo>
                    <a:lnTo>
                      <a:pt x="3342490" y="244496"/>
                    </a:lnTo>
                    <a:lnTo>
                      <a:pt x="3331432" y="199591"/>
                    </a:lnTo>
                    <a:lnTo>
                      <a:pt x="3313736" y="157718"/>
                    </a:lnTo>
                    <a:lnTo>
                      <a:pt x="3290003" y="119480"/>
                    </a:lnTo>
                    <a:lnTo>
                      <a:pt x="3260834" y="85475"/>
                    </a:lnTo>
                    <a:lnTo>
                      <a:pt x="3226830" y="56306"/>
                    </a:lnTo>
                    <a:lnTo>
                      <a:pt x="3188591" y="32573"/>
                    </a:lnTo>
                    <a:lnTo>
                      <a:pt x="3146719" y="14877"/>
                    </a:lnTo>
                    <a:lnTo>
                      <a:pt x="3101814" y="3819"/>
                    </a:lnTo>
                    <a:lnTo>
                      <a:pt x="3054477" y="0"/>
                    </a:lnTo>
                    <a:close/>
                  </a:path>
                </a:pathLst>
              </a:custGeom>
              <a:solidFill>
                <a:srgbClr val="F0F2BB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0" name="Google Shape;540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1215" y="5277861"/>
              <a:ext cx="7323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 dirty="0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S </a:t>
              </a:r>
              <a:r>
                <a:rPr lang="en-US" sz="1812" b="1" dirty="0" err="1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技能</a:t>
              </a:r>
              <a:endParaRPr sz="1812" b="1" dirty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grpSp>
          <p:nvGrpSpPr>
            <p:cNvPr id="543" name="Google Shape;543;p12"/>
            <p:cNvGrpSpPr>
              <a:grpSpLocks noGrp="1" noUngrp="1" noRot="1" noMove="1" noResize="1"/>
            </p:cNvGrpSpPr>
            <p:nvPr/>
          </p:nvGrpSpPr>
          <p:grpSpPr>
            <a:xfrm>
              <a:off x="3536206" y="859499"/>
              <a:ext cx="3031885" cy="4204365"/>
              <a:chOff x="3903096" y="828725"/>
              <a:chExt cx="3346451" cy="4640580"/>
            </a:xfrm>
          </p:grpSpPr>
          <p:sp>
            <p:nvSpPr>
              <p:cNvPr id="544" name="Google Shape;544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7" y="828725"/>
                <a:ext cx="3346450" cy="464058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640580" extrusionOk="0">
                    <a:moveTo>
                      <a:pt x="3098253" y="4640097"/>
                    </a:moveTo>
                    <a:lnTo>
                      <a:pt x="248043" y="4640097"/>
                    </a:lnTo>
                    <a:lnTo>
                      <a:pt x="198053" y="4635057"/>
                    </a:lnTo>
                    <a:lnTo>
                      <a:pt x="151492" y="4620603"/>
                    </a:lnTo>
                    <a:lnTo>
                      <a:pt x="109358" y="4597732"/>
                    </a:lnTo>
                    <a:lnTo>
                      <a:pt x="72648" y="4567442"/>
                    </a:lnTo>
                    <a:lnTo>
                      <a:pt x="42360" y="4530730"/>
                    </a:lnTo>
                    <a:lnTo>
                      <a:pt x="19491" y="4488594"/>
                    </a:lnTo>
                    <a:lnTo>
                      <a:pt x="5039" y="4442032"/>
                    </a:lnTo>
                    <a:lnTo>
                      <a:pt x="0" y="4392041"/>
                    </a:lnTo>
                    <a:lnTo>
                      <a:pt x="0" y="248056"/>
                    </a:lnTo>
                    <a:lnTo>
                      <a:pt x="5039" y="198065"/>
                    </a:lnTo>
                    <a:lnTo>
                      <a:pt x="19491" y="151502"/>
                    </a:lnTo>
                    <a:lnTo>
                      <a:pt x="42360" y="109366"/>
                    </a:lnTo>
                    <a:lnTo>
                      <a:pt x="72648" y="72655"/>
                    </a:lnTo>
                    <a:lnTo>
                      <a:pt x="109358" y="42364"/>
                    </a:lnTo>
                    <a:lnTo>
                      <a:pt x="151492" y="19493"/>
                    </a:lnTo>
                    <a:lnTo>
                      <a:pt x="198053" y="5039"/>
                    </a:lnTo>
                    <a:lnTo>
                      <a:pt x="248043" y="0"/>
                    </a:lnTo>
                    <a:lnTo>
                      <a:pt x="3098253" y="0"/>
                    </a:lnTo>
                    <a:lnTo>
                      <a:pt x="3148245" y="5039"/>
                    </a:lnTo>
                    <a:lnTo>
                      <a:pt x="3194807" y="19493"/>
                    </a:lnTo>
                    <a:lnTo>
                      <a:pt x="3236943" y="42364"/>
                    </a:lnTo>
                    <a:lnTo>
                      <a:pt x="3273655" y="72655"/>
                    </a:lnTo>
                    <a:lnTo>
                      <a:pt x="3303945" y="109366"/>
                    </a:lnTo>
                    <a:lnTo>
                      <a:pt x="3326816" y="151502"/>
                    </a:lnTo>
                    <a:lnTo>
                      <a:pt x="3341270" y="198065"/>
                    </a:lnTo>
                    <a:lnTo>
                      <a:pt x="3346310" y="248056"/>
                    </a:lnTo>
                    <a:lnTo>
                      <a:pt x="3346310" y="4392041"/>
                    </a:lnTo>
                    <a:lnTo>
                      <a:pt x="3341270" y="4442032"/>
                    </a:lnTo>
                    <a:lnTo>
                      <a:pt x="3326816" y="4488594"/>
                    </a:lnTo>
                    <a:lnTo>
                      <a:pt x="3303945" y="4530730"/>
                    </a:lnTo>
                    <a:lnTo>
                      <a:pt x="3273655" y="4567442"/>
                    </a:lnTo>
                    <a:lnTo>
                      <a:pt x="3236943" y="4597732"/>
                    </a:lnTo>
                    <a:lnTo>
                      <a:pt x="3194807" y="4620603"/>
                    </a:lnTo>
                    <a:lnTo>
                      <a:pt x="3148245" y="4635057"/>
                    </a:lnTo>
                    <a:lnTo>
                      <a:pt x="3098253" y="4640097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03096" y="828732"/>
                <a:ext cx="3346450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40" extrusionOk="0">
                    <a:moveTo>
                      <a:pt x="3054477" y="0"/>
                    </a:moveTo>
                    <a:lnTo>
                      <a:pt x="306412" y="0"/>
                    </a:lnTo>
                    <a:lnTo>
                      <a:pt x="256711" y="4010"/>
                    </a:lnTo>
                    <a:lnTo>
                      <a:pt x="209562" y="15621"/>
                    </a:lnTo>
                    <a:lnTo>
                      <a:pt x="165598" y="34201"/>
                    </a:lnTo>
                    <a:lnTo>
                      <a:pt x="125449" y="59119"/>
                    </a:lnTo>
                    <a:lnTo>
                      <a:pt x="89746" y="89746"/>
                    </a:lnTo>
                    <a:lnTo>
                      <a:pt x="59119" y="125449"/>
                    </a:lnTo>
                    <a:lnTo>
                      <a:pt x="34201" y="165598"/>
                    </a:lnTo>
                    <a:lnTo>
                      <a:pt x="15621" y="209562"/>
                    </a:lnTo>
                    <a:lnTo>
                      <a:pt x="4010" y="256711"/>
                    </a:lnTo>
                    <a:lnTo>
                      <a:pt x="0" y="306412"/>
                    </a:lnTo>
                    <a:lnTo>
                      <a:pt x="0" y="408558"/>
                    </a:lnTo>
                    <a:lnTo>
                      <a:pt x="3346310" y="408558"/>
                    </a:lnTo>
                    <a:lnTo>
                      <a:pt x="3346310" y="291833"/>
                    </a:lnTo>
                    <a:lnTo>
                      <a:pt x="3342490" y="244496"/>
                    </a:lnTo>
                    <a:lnTo>
                      <a:pt x="3331432" y="199591"/>
                    </a:lnTo>
                    <a:lnTo>
                      <a:pt x="3313736" y="157718"/>
                    </a:lnTo>
                    <a:lnTo>
                      <a:pt x="3290003" y="119480"/>
                    </a:lnTo>
                    <a:lnTo>
                      <a:pt x="3260834" y="85475"/>
                    </a:lnTo>
                    <a:lnTo>
                      <a:pt x="3226830" y="56306"/>
                    </a:lnTo>
                    <a:lnTo>
                      <a:pt x="3188591" y="32573"/>
                    </a:lnTo>
                    <a:lnTo>
                      <a:pt x="3146719" y="14877"/>
                    </a:lnTo>
                    <a:lnTo>
                      <a:pt x="3101814" y="3819"/>
                    </a:lnTo>
                    <a:lnTo>
                      <a:pt x="3054477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6" name="Google Shape;546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96750" y="891696"/>
              <a:ext cx="7110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 dirty="0">
                  <a:solidFill>
                    <a:schemeClr val="tx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A </a:t>
              </a:r>
              <a:r>
                <a:rPr lang="en-US" sz="1812" b="1" dirty="0" err="1">
                  <a:solidFill>
                    <a:schemeClr val="tx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態度</a:t>
              </a:r>
              <a:endParaRPr sz="1812" b="1" dirty="0">
                <a:solidFill>
                  <a:schemeClr val="tx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grpSp>
          <p:nvGrpSpPr>
            <p:cNvPr id="547" name="Google Shape;547;p12"/>
            <p:cNvGrpSpPr>
              <a:grpSpLocks noGrp="1" noUngrp="1" noRot="1" noMove="1" noResize="1"/>
            </p:cNvGrpSpPr>
            <p:nvPr/>
          </p:nvGrpSpPr>
          <p:grpSpPr>
            <a:xfrm>
              <a:off x="281401" y="863803"/>
              <a:ext cx="3031885" cy="4204365"/>
              <a:chOff x="310597" y="833475"/>
              <a:chExt cx="3346451" cy="4640580"/>
            </a:xfrm>
          </p:grpSpPr>
          <p:sp>
            <p:nvSpPr>
              <p:cNvPr id="548" name="Google Shape;548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0598" y="833475"/>
                <a:ext cx="3346450" cy="464058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640580" extrusionOk="0">
                    <a:moveTo>
                      <a:pt x="3098253" y="4640097"/>
                    </a:moveTo>
                    <a:lnTo>
                      <a:pt x="248043" y="4640097"/>
                    </a:lnTo>
                    <a:lnTo>
                      <a:pt x="198053" y="4635057"/>
                    </a:lnTo>
                    <a:lnTo>
                      <a:pt x="151492" y="4620603"/>
                    </a:lnTo>
                    <a:lnTo>
                      <a:pt x="109358" y="4597732"/>
                    </a:lnTo>
                    <a:lnTo>
                      <a:pt x="72648" y="4567442"/>
                    </a:lnTo>
                    <a:lnTo>
                      <a:pt x="42360" y="4530730"/>
                    </a:lnTo>
                    <a:lnTo>
                      <a:pt x="19491" y="4488594"/>
                    </a:lnTo>
                    <a:lnTo>
                      <a:pt x="5039" y="4442032"/>
                    </a:lnTo>
                    <a:lnTo>
                      <a:pt x="0" y="4392041"/>
                    </a:lnTo>
                    <a:lnTo>
                      <a:pt x="0" y="248056"/>
                    </a:lnTo>
                    <a:lnTo>
                      <a:pt x="5039" y="198065"/>
                    </a:lnTo>
                    <a:lnTo>
                      <a:pt x="19491" y="151502"/>
                    </a:lnTo>
                    <a:lnTo>
                      <a:pt x="42360" y="109366"/>
                    </a:lnTo>
                    <a:lnTo>
                      <a:pt x="72648" y="72655"/>
                    </a:lnTo>
                    <a:lnTo>
                      <a:pt x="109358" y="42364"/>
                    </a:lnTo>
                    <a:lnTo>
                      <a:pt x="151492" y="19493"/>
                    </a:lnTo>
                    <a:lnTo>
                      <a:pt x="198053" y="5039"/>
                    </a:lnTo>
                    <a:lnTo>
                      <a:pt x="248043" y="0"/>
                    </a:lnTo>
                    <a:lnTo>
                      <a:pt x="3098253" y="0"/>
                    </a:lnTo>
                    <a:lnTo>
                      <a:pt x="3148245" y="5039"/>
                    </a:lnTo>
                    <a:lnTo>
                      <a:pt x="3194807" y="19493"/>
                    </a:lnTo>
                    <a:lnTo>
                      <a:pt x="3236943" y="42364"/>
                    </a:lnTo>
                    <a:lnTo>
                      <a:pt x="3273655" y="72655"/>
                    </a:lnTo>
                    <a:lnTo>
                      <a:pt x="3303945" y="109366"/>
                    </a:lnTo>
                    <a:lnTo>
                      <a:pt x="3326816" y="151502"/>
                    </a:lnTo>
                    <a:lnTo>
                      <a:pt x="3341270" y="198065"/>
                    </a:lnTo>
                    <a:lnTo>
                      <a:pt x="3346310" y="248056"/>
                    </a:lnTo>
                    <a:lnTo>
                      <a:pt x="3346310" y="4392041"/>
                    </a:lnTo>
                    <a:lnTo>
                      <a:pt x="3341270" y="4442032"/>
                    </a:lnTo>
                    <a:lnTo>
                      <a:pt x="3326816" y="4488594"/>
                    </a:lnTo>
                    <a:lnTo>
                      <a:pt x="3303945" y="4530730"/>
                    </a:lnTo>
                    <a:lnTo>
                      <a:pt x="3273655" y="4567442"/>
                    </a:lnTo>
                    <a:lnTo>
                      <a:pt x="3236943" y="4597732"/>
                    </a:lnTo>
                    <a:lnTo>
                      <a:pt x="3194807" y="4620603"/>
                    </a:lnTo>
                    <a:lnTo>
                      <a:pt x="3148245" y="4635057"/>
                    </a:lnTo>
                    <a:lnTo>
                      <a:pt x="3098253" y="4640097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0597" y="833480"/>
                <a:ext cx="3346450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346450" h="408940" extrusionOk="0">
                    <a:moveTo>
                      <a:pt x="3054477" y="0"/>
                    </a:moveTo>
                    <a:lnTo>
                      <a:pt x="306412" y="0"/>
                    </a:lnTo>
                    <a:lnTo>
                      <a:pt x="256711" y="4010"/>
                    </a:lnTo>
                    <a:lnTo>
                      <a:pt x="209562" y="15621"/>
                    </a:lnTo>
                    <a:lnTo>
                      <a:pt x="165598" y="34201"/>
                    </a:lnTo>
                    <a:lnTo>
                      <a:pt x="125449" y="59119"/>
                    </a:lnTo>
                    <a:lnTo>
                      <a:pt x="89746" y="89746"/>
                    </a:lnTo>
                    <a:lnTo>
                      <a:pt x="59119" y="125449"/>
                    </a:lnTo>
                    <a:lnTo>
                      <a:pt x="34201" y="165598"/>
                    </a:lnTo>
                    <a:lnTo>
                      <a:pt x="15621" y="209562"/>
                    </a:lnTo>
                    <a:lnTo>
                      <a:pt x="4010" y="256711"/>
                    </a:lnTo>
                    <a:lnTo>
                      <a:pt x="0" y="306412"/>
                    </a:lnTo>
                    <a:lnTo>
                      <a:pt x="0" y="408558"/>
                    </a:lnTo>
                    <a:lnTo>
                      <a:pt x="3346310" y="408558"/>
                    </a:lnTo>
                    <a:lnTo>
                      <a:pt x="3346310" y="291833"/>
                    </a:lnTo>
                    <a:lnTo>
                      <a:pt x="3342490" y="244496"/>
                    </a:lnTo>
                    <a:lnTo>
                      <a:pt x="3331432" y="199591"/>
                    </a:lnTo>
                    <a:lnTo>
                      <a:pt x="3313736" y="157718"/>
                    </a:lnTo>
                    <a:lnTo>
                      <a:pt x="3290003" y="119480"/>
                    </a:lnTo>
                    <a:lnTo>
                      <a:pt x="3260834" y="85475"/>
                    </a:lnTo>
                    <a:lnTo>
                      <a:pt x="3226830" y="56306"/>
                    </a:lnTo>
                    <a:lnTo>
                      <a:pt x="3188591" y="32573"/>
                    </a:lnTo>
                    <a:lnTo>
                      <a:pt x="3146719" y="14877"/>
                    </a:lnTo>
                    <a:lnTo>
                      <a:pt x="3101814" y="3819"/>
                    </a:lnTo>
                    <a:lnTo>
                      <a:pt x="3054477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3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0" name="Google Shape;550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2940" y="891696"/>
              <a:ext cx="9492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 dirty="0">
                  <a:solidFill>
                    <a:schemeClr val="tx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V </a:t>
              </a:r>
              <a:r>
                <a:rPr lang="en-US" sz="1812" b="1" dirty="0" err="1">
                  <a:solidFill>
                    <a:schemeClr val="tx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價值觀</a:t>
              </a:r>
              <a:endParaRPr sz="1812" b="1" dirty="0">
                <a:solidFill>
                  <a:schemeClr val="tx2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sp>
          <p:nvSpPr>
            <p:cNvPr id="553" name="Google Shape;553;p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98179" y="302602"/>
              <a:ext cx="16569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500" rIns="0" bIns="0" anchor="t" anchorCtr="0">
              <a:spAutoFit/>
            </a:bodyPr>
            <a:lstStyle/>
            <a:p>
              <a:pPr marL="11506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12" b="1" dirty="0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VASK </a:t>
              </a:r>
              <a:r>
                <a:rPr lang="en-US" sz="1812" b="1" dirty="0" err="1">
                  <a:solidFill>
                    <a:srgbClr val="231F2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rial"/>
                </a:rPr>
                <a:t>參考列表</a:t>
              </a:r>
              <a:endParaRPr sz="1812" b="1" dirty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  <p:sp>
          <p:nvSpPr>
            <p:cNvPr id="16" name="Google Shape;541;p12">
              <a:extLst>
                <a:ext uri="{FF2B5EF4-FFF2-40B4-BE49-F238E27FC236}">
                  <a16:creationId xmlns:a16="http://schemas.microsoft.com/office/drawing/2014/main" id="{94F9FBA2-8C5C-E326-9020-0AA7A469203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29136" y="1275172"/>
              <a:ext cx="1345848" cy="2995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325" rIns="0" bIns="0" anchor="t" anchorCtr="0">
              <a:spAutoFit/>
            </a:bodyPr>
            <a:lstStyle/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/>
                <a:t>準確</a:t>
              </a:r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率直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令人欣慰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願意合作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處事果斷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富同情心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專注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勤力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誠實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獨立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富好奇心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忠誠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思想開明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有耐性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有禮貌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守時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自信</a:t>
              </a:r>
              <a:endParaRPr lang="zh-HK" altLang="zh-HK" sz="1050" dirty="0"/>
            </a:p>
            <a:p>
              <a:pPr marL="182956" indent="-171450">
                <a:spcBef>
                  <a:spcPts val="290"/>
                </a:spcBef>
                <a:buFont typeface="Arial" panose="020B0604020202020204" pitchFamily="34" charset="0"/>
                <a:buChar char="•"/>
              </a:pPr>
              <a:endParaRPr lang="zh-HK" altLang="en-US" sz="1050" dirty="0"/>
            </a:p>
          </p:txBody>
        </p:sp>
        <p:sp>
          <p:nvSpPr>
            <p:cNvPr id="19" name="Google Shape;541;p12">
              <a:extLst>
                <a:ext uri="{FF2B5EF4-FFF2-40B4-BE49-F238E27FC236}">
                  <a16:creationId xmlns:a16="http://schemas.microsoft.com/office/drawing/2014/main" id="{536CA1D0-6992-76E3-196D-4CE89B2A39B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28218" y="1275172"/>
              <a:ext cx="1345848" cy="2988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325" rIns="0" bIns="0" anchor="t" anchorCtr="0">
              <a:spAutoFit/>
            </a:bodyPr>
            <a:lstStyle/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/>
                <a:t>冷靜</a:t>
              </a:r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愉快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嚴謹審慎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尊重文化差異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注重細節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靈活彈性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友善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樂於助人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謙虛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積極主動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樂於終身學習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成熟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樂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堅持不懈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積極正面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尊重他人</a:t>
              </a:r>
              <a:endParaRPr lang="en-US" altLang="zh-HK" sz="1050" dirty="0"/>
            </a:p>
            <a:p>
              <a:pPr marL="182956" indent="-171450">
                <a:buFont typeface="Arial" panose="020B0604020202020204" pitchFamily="34" charset="0"/>
                <a:buChar char="•"/>
              </a:pPr>
              <a:r>
                <a:rPr lang="en-US" altLang="zh-HK" sz="1050" dirty="0" err="1"/>
                <a:t>真誠待人</a:t>
              </a:r>
              <a:endParaRPr lang="zh-HK" altLang="zh-HK" sz="1050" dirty="0"/>
            </a:p>
            <a:p>
              <a:pPr marL="182956" indent="-171450">
                <a:spcBef>
                  <a:spcPts val="290"/>
                </a:spcBef>
                <a:buFont typeface="Arial" panose="020B0604020202020204" pitchFamily="34" charset="0"/>
                <a:buChar char="•"/>
              </a:pPr>
              <a:endParaRPr lang="zh-HK" altLang="en-US" sz="100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3D7202D47194B841B5B47EBBBF2032C8" ma:contentTypeVersion="8" ma:contentTypeDescription="建立新的文件。" ma:contentTypeScope="" ma:versionID="c0001e73cb23c62bf2c9bb7e98765e22">
  <xsd:schema xmlns:xsd="http://www.w3.org/2001/XMLSchema" xmlns:xs="http://www.w3.org/2001/XMLSchema" xmlns:p="http://schemas.microsoft.com/office/2006/metadata/properties" xmlns:ns2="e441e96c-b8b6-4424-b3f9-1ea0402008cc" targetNamespace="http://schemas.microsoft.com/office/2006/metadata/properties" ma:root="true" ma:fieldsID="c51563d7859da9219b1fb541a85be5db" ns2:_="">
    <xsd:import namespace="e441e96c-b8b6-4424-b3f9-1ea0402008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1e96c-b8b6-4424-b3f9-1ea0402008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9CED96-FF98-4964-8287-C28E1EFAE1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985614-1AB2-44E1-9159-4E4E331473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41e96c-b8b6-4424-b3f9-1ea0402008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432B97-6AA3-4C48-92FB-C680F108F701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e441e96c-b8b6-4424-b3f9-1ea0402008cc"/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1408</Words>
  <Application>Microsoft Macintosh PowerPoint</Application>
  <PresentationFormat>A4 紙張 (210x297 公釐)</PresentationFormat>
  <Paragraphs>406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2" baseType="lpstr">
      <vt:lpstr>Microsoft JhengHei</vt:lpstr>
      <vt:lpstr>HEITI SC MEDIUM</vt:lpstr>
      <vt:lpstr>HEITI SC MEDIUM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leona</dc:creator>
  <cp:lastModifiedBy>Youna Kor</cp:lastModifiedBy>
  <cp:revision>5</cp:revision>
  <dcterms:created xsi:type="dcterms:W3CDTF">2022-06-09T03:56:33Z</dcterms:created>
  <dcterms:modified xsi:type="dcterms:W3CDTF">2025-05-20T08:40:42Z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0x0101003D7202D47194B841B5B47EBBBF2032C8</vt:lpwstr>
  </property>
</Properties>
</file>